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 id="2147483808" r:id="rId2"/>
  </p:sldMasterIdLst>
  <p:notesMasterIdLst>
    <p:notesMasterId r:id="rId121"/>
  </p:notesMasterIdLst>
  <p:sldIdLst>
    <p:sldId id="256" r:id="rId3"/>
    <p:sldId id="458" r:id="rId4"/>
    <p:sldId id="2848" r:id="rId5"/>
    <p:sldId id="2856" r:id="rId6"/>
    <p:sldId id="2857" r:id="rId7"/>
    <p:sldId id="3032" r:id="rId8"/>
    <p:sldId id="2858" r:id="rId9"/>
    <p:sldId id="2859" r:id="rId10"/>
    <p:sldId id="2860" r:id="rId11"/>
    <p:sldId id="2861" r:id="rId12"/>
    <p:sldId id="2862" r:id="rId13"/>
    <p:sldId id="2863" r:id="rId14"/>
    <p:sldId id="2865" r:id="rId15"/>
    <p:sldId id="3045" r:id="rId16"/>
    <p:sldId id="3046" r:id="rId17"/>
    <p:sldId id="3047" r:id="rId18"/>
    <p:sldId id="3048" r:id="rId19"/>
    <p:sldId id="3049" r:id="rId20"/>
    <p:sldId id="3050" r:id="rId21"/>
    <p:sldId id="3037" r:id="rId22"/>
    <p:sldId id="3044" r:id="rId23"/>
    <p:sldId id="3042" r:id="rId24"/>
    <p:sldId id="2869" r:id="rId25"/>
    <p:sldId id="2868" r:id="rId26"/>
    <p:sldId id="3035" r:id="rId27"/>
    <p:sldId id="3036" r:id="rId28"/>
    <p:sldId id="2866" r:id="rId29"/>
    <p:sldId id="2867" r:id="rId30"/>
    <p:sldId id="3040" r:id="rId31"/>
    <p:sldId id="3041" r:id="rId32"/>
    <p:sldId id="3043" r:id="rId33"/>
    <p:sldId id="2870" r:id="rId34"/>
    <p:sldId id="2871" r:id="rId35"/>
    <p:sldId id="2872" r:id="rId36"/>
    <p:sldId id="3054" r:id="rId37"/>
    <p:sldId id="2874" r:id="rId38"/>
    <p:sldId id="2875" r:id="rId39"/>
    <p:sldId id="2876" r:id="rId40"/>
    <p:sldId id="2877" r:id="rId41"/>
    <p:sldId id="2878" r:id="rId42"/>
    <p:sldId id="2879" r:id="rId43"/>
    <p:sldId id="2880" r:id="rId44"/>
    <p:sldId id="3052" r:id="rId45"/>
    <p:sldId id="3053" r:id="rId46"/>
    <p:sldId id="2881" r:id="rId47"/>
    <p:sldId id="3123" r:id="rId48"/>
    <p:sldId id="2884" r:id="rId49"/>
    <p:sldId id="2888" r:id="rId50"/>
    <p:sldId id="2885" r:id="rId51"/>
    <p:sldId id="2886" r:id="rId52"/>
    <p:sldId id="2887" r:id="rId53"/>
    <p:sldId id="3033" r:id="rId54"/>
    <p:sldId id="3034" r:id="rId55"/>
    <p:sldId id="3051" r:id="rId56"/>
    <p:sldId id="3121" r:id="rId57"/>
    <p:sldId id="3122" r:id="rId58"/>
    <p:sldId id="3120" r:id="rId59"/>
    <p:sldId id="2889" r:id="rId60"/>
    <p:sldId id="3055" r:id="rId61"/>
    <p:sldId id="2890" r:id="rId62"/>
    <p:sldId id="3056" r:id="rId63"/>
    <p:sldId id="2891" r:id="rId64"/>
    <p:sldId id="3125" r:id="rId65"/>
    <p:sldId id="3128" r:id="rId66"/>
    <p:sldId id="3126" r:id="rId67"/>
    <p:sldId id="3127" r:id="rId68"/>
    <p:sldId id="3131" r:id="rId69"/>
    <p:sldId id="3069" r:id="rId70"/>
    <p:sldId id="3130" r:id="rId71"/>
    <p:sldId id="3129" r:id="rId72"/>
    <p:sldId id="3070" r:id="rId73"/>
    <p:sldId id="3071" r:id="rId74"/>
    <p:sldId id="3072" r:id="rId75"/>
    <p:sldId id="3073" r:id="rId76"/>
    <p:sldId id="3074" r:id="rId77"/>
    <p:sldId id="3039" r:id="rId78"/>
    <p:sldId id="3038" r:id="rId79"/>
    <p:sldId id="2893" r:id="rId80"/>
    <p:sldId id="3057" r:id="rId81"/>
    <p:sldId id="3058" r:id="rId82"/>
    <p:sldId id="3067" r:id="rId83"/>
    <p:sldId id="3111" r:id="rId84"/>
    <p:sldId id="3112" r:id="rId85"/>
    <p:sldId id="3113" r:id="rId86"/>
    <p:sldId id="3114" r:id="rId87"/>
    <p:sldId id="3115" r:id="rId88"/>
    <p:sldId id="3068" r:id="rId89"/>
    <p:sldId id="3059" r:id="rId90"/>
    <p:sldId id="3075" r:id="rId91"/>
    <p:sldId id="3083" r:id="rId92"/>
    <p:sldId id="3084" r:id="rId93"/>
    <p:sldId id="3085" r:id="rId94"/>
    <p:sldId id="3090" r:id="rId95"/>
    <p:sldId id="3091" r:id="rId96"/>
    <p:sldId id="3092" r:id="rId97"/>
    <p:sldId id="3093" r:id="rId98"/>
    <p:sldId id="3094" r:id="rId99"/>
    <p:sldId id="3095" r:id="rId100"/>
    <p:sldId id="3097" r:id="rId101"/>
    <p:sldId id="3098" r:id="rId102"/>
    <p:sldId id="3099" r:id="rId103"/>
    <p:sldId id="3100" r:id="rId104"/>
    <p:sldId id="3101" r:id="rId105"/>
    <p:sldId id="3102" r:id="rId106"/>
    <p:sldId id="3108" r:id="rId107"/>
    <p:sldId id="3089" r:id="rId108"/>
    <p:sldId id="3082" r:id="rId109"/>
    <p:sldId id="3076" r:id="rId110"/>
    <p:sldId id="3077" r:id="rId111"/>
    <p:sldId id="3078" r:id="rId112"/>
    <p:sldId id="3079" r:id="rId113"/>
    <p:sldId id="3080" r:id="rId114"/>
    <p:sldId id="3081" r:id="rId115"/>
    <p:sldId id="3061" r:id="rId116"/>
    <p:sldId id="3116" r:id="rId117"/>
    <p:sldId id="3117" r:id="rId118"/>
    <p:sldId id="3118" r:id="rId119"/>
    <p:sldId id="3062" r:id="rId120"/>
  </p:sldIdLst>
  <p:sldSz cx="12192000" cy="6858000"/>
  <p:notesSz cx="6858000" cy="9144000"/>
  <p:photoAlbum layout="1pic"/>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DCE4"/>
    <a:srgbClr val="7D4A0E"/>
    <a:srgbClr val="734A0E"/>
    <a:srgbClr val="7A4A0E"/>
    <a:srgbClr val="804A0E"/>
    <a:srgbClr val="844C0E"/>
    <a:srgbClr val="985710"/>
    <a:srgbClr val="546444"/>
    <a:srgbClr val="7B8F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4T16:49:43.009"/>
    </inkml:context>
    <inkml:brush xml:id="br0">
      <inkml:brushProperty name="width" value="0.05" units="cm"/>
      <inkml:brushProperty name="height" value="0.05" units="cm"/>
      <inkml:brushProperty name="color" value="#E71224"/>
    </inkml:brush>
  </inkml:definitions>
  <inkml:trace contextRef="#ctx0" brushRef="#br0">934 1 24575,'-933'0'0,"951"1"0,0 1 0,0 1 0,0 1 0,34 12 0,-8-2 0,434 94 0,-270-66 0,-204-41 0,0 0 0,1 0 0,-1 1 0,0-1 0,0 1 0,1 0 0,-1 0 0,-1 0 0,6 4 0,-9-6 0,0 0 0,0 0 0,1 0 0,-1 0 0,0 1 0,0-1 0,0 0 0,0 0 0,0 1 0,1-1 0,-1 0 0,0 0 0,0 1 0,0-1 0,0 0 0,0 0 0,0 1 0,0-1 0,0 0 0,0 1 0,0-1 0,0 0 0,0 0 0,0 1 0,0-1 0,0 0 0,0 0 0,0 1 0,0-1 0,-1 0 0,1 0 0,0 1 0,0-1 0,0 0 0,0 0 0,0 0 0,-1 1 0,1-1 0,0 0 0,0 0 0,0 0 0,-1 1 0,1-1 0,-1 0 0,-28 8 0,-92 2 0,-188-10 0,150-3 0,152 3 0,-26-1 0,26 1 0,17 0 0,361 0 0,-524 0-1365,104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73FD8-675C-437A-9B0B-E35B604B647D}"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6DEA8-F794-4A20-9701-F7771F82C0C3}" type="slidenum">
              <a:rPr lang="en-US" smtClean="0"/>
              <a:t>‹#›</a:t>
            </a:fld>
            <a:endParaRPr lang="en-US"/>
          </a:p>
        </p:txBody>
      </p:sp>
    </p:spTree>
    <p:extLst>
      <p:ext uri="{BB962C8B-B14F-4D97-AF65-F5344CB8AC3E}">
        <p14:creationId xmlns:p14="http://schemas.microsoft.com/office/powerpoint/2010/main" val="6961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A64543E-4638-4E67-B1E6-371EE96B7F6B}"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A+ Guide to IT Technical Support, 9th Edition</a:t>
            </a:r>
          </a:p>
          <a:p>
            <a:pPr algn="ctr">
              <a:lnSpc>
                <a:spcPct val="90000"/>
              </a:lnSpc>
            </a:pPr>
            <a:r>
              <a:rPr lang="en-US" altLang="en-US" i="1"/>
              <a:t>Chapter 1</a:t>
            </a:r>
          </a:p>
          <a:p>
            <a:pPr algn="ctr">
              <a:lnSpc>
                <a:spcPct val="90000"/>
              </a:lnSpc>
            </a:pPr>
            <a:r>
              <a:rPr lang="en-US" altLang="en-US" i="1"/>
              <a:t>First Look at Computer Parts and Tools</a:t>
            </a:r>
          </a:p>
          <a:p>
            <a:pPr eaLnBrk="1" hangingPunct="1"/>
            <a:endParaRPr lang="es-EC" altLang="en-US"/>
          </a:p>
        </p:txBody>
      </p:sp>
    </p:spTree>
    <p:extLst>
      <p:ext uri="{BB962C8B-B14F-4D97-AF65-F5344CB8AC3E}">
        <p14:creationId xmlns:p14="http://schemas.microsoft.com/office/powerpoint/2010/main" val="2942272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6DEA8-F794-4A20-9701-F7771F82C0C3}" type="slidenum">
              <a:rPr lang="en-US" smtClean="0"/>
              <a:t>52</a:t>
            </a:fld>
            <a:endParaRPr lang="en-US"/>
          </a:p>
        </p:txBody>
      </p:sp>
    </p:spTree>
    <p:extLst>
      <p:ext uri="{BB962C8B-B14F-4D97-AF65-F5344CB8AC3E}">
        <p14:creationId xmlns:p14="http://schemas.microsoft.com/office/powerpoint/2010/main" val="4152472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Calculates – app – comm – entertainments – Co.’s --   https://www.javatpoint.com/computer-fundamentals-tutorial -- https://www.learncomputerscienceonline.com/introduction-to-computer-system/</a:t>
            </a:r>
          </a:p>
        </p:txBody>
      </p:sp>
      <p:sp>
        <p:nvSpPr>
          <p:cNvPr id="4" name="Slide Number Placeholder 3"/>
          <p:cNvSpPr>
            <a:spLocks noGrp="1"/>
          </p:cNvSpPr>
          <p:nvPr>
            <p:ph type="sldNum" sz="quarter" idx="5"/>
          </p:nvPr>
        </p:nvSpPr>
        <p:spPr/>
        <p:txBody>
          <a:bodyPr/>
          <a:lstStyle/>
          <a:p>
            <a:fld id="{0B66DEA8-F794-4A20-9701-F7771F82C0C3}" type="slidenum">
              <a:rPr lang="en-US" smtClean="0"/>
              <a:t>6</a:t>
            </a:fld>
            <a:endParaRPr lang="en-US"/>
          </a:p>
        </p:txBody>
      </p:sp>
    </p:spTree>
    <p:extLst>
      <p:ext uri="{BB962C8B-B14F-4D97-AF65-F5344CB8AC3E}">
        <p14:creationId xmlns:p14="http://schemas.microsoft.com/office/powerpoint/2010/main" val="18044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https://nvlpubs.nist.gov/nistpubs/legacy/sp/nistspecialpublication800-145.pdf  --- ubiquitous  --- </a:t>
            </a:r>
            <a:r>
              <a:rPr lang="ar-SA" b="0" i="0" dirty="0">
                <a:solidFill>
                  <a:srgbClr val="E5E5E5"/>
                </a:solidFill>
                <a:effectLst/>
                <a:latin typeface="Tahoma" panose="020B0604030504040204" pitchFamily="34" charset="0"/>
              </a:rPr>
              <a:t>في كل مكان</a:t>
            </a:r>
            <a:endParaRPr lang="en-US" dirty="0"/>
          </a:p>
        </p:txBody>
      </p:sp>
      <p:sp>
        <p:nvSpPr>
          <p:cNvPr id="4" name="Slide Number Placeholder 3"/>
          <p:cNvSpPr>
            <a:spLocks noGrp="1"/>
          </p:cNvSpPr>
          <p:nvPr>
            <p:ph type="sldNum" sz="quarter" idx="5"/>
          </p:nvPr>
        </p:nvSpPr>
        <p:spPr/>
        <p:txBody>
          <a:bodyPr/>
          <a:lstStyle/>
          <a:p>
            <a:fld id="{0B66DEA8-F794-4A20-9701-F7771F82C0C3}" type="slidenum">
              <a:rPr lang="en-US" smtClean="0"/>
              <a:t>10</a:t>
            </a:fld>
            <a:endParaRPr lang="en-US"/>
          </a:p>
        </p:txBody>
      </p:sp>
    </p:spTree>
    <p:extLst>
      <p:ext uri="{BB962C8B-B14F-4D97-AF65-F5344CB8AC3E}">
        <p14:creationId xmlns:p14="http://schemas.microsoft.com/office/powerpoint/2010/main" val="138443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pooling of resources  --- </a:t>
            </a:r>
            <a:r>
              <a:rPr lang="ar-SA" dirty="0"/>
              <a:t>تجميع موارد</a:t>
            </a:r>
            <a:endParaRPr lang="en-US" dirty="0"/>
          </a:p>
        </p:txBody>
      </p:sp>
      <p:sp>
        <p:nvSpPr>
          <p:cNvPr id="4" name="Slide Number Placeholder 3"/>
          <p:cNvSpPr>
            <a:spLocks noGrp="1"/>
          </p:cNvSpPr>
          <p:nvPr>
            <p:ph type="sldNum" sz="quarter" idx="5"/>
          </p:nvPr>
        </p:nvSpPr>
        <p:spPr/>
        <p:txBody>
          <a:bodyPr/>
          <a:lstStyle/>
          <a:p>
            <a:fld id="{0B66DEA8-F794-4A20-9701-F7771F82C0C3}" type="slidenum">
              <a:rPr lang="en-US" smtClean="0"/>
              <a:t>11</a:t>
            </a:fld>
            <a:endParaRPr lang="en-US"/>
          </a:p>
        </p:txBody>
      </p:sp>
    </p:spTree>
    <p:extLst>
      <p:ext uri="{BB962C8B-B14F-4D97-AF65-F5344CB8AC3E}">
        <p14:creationId xmlns:p14="http://schemas.microsoft.com/office/powerpoint/2010/main" val="838354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Legacy app ---- high massive storage file server</a:t>
            </a:r>
          </a:p>
        </p:txBody>
      </p:sp>
      <p:sp>
        <p:nvSpPr>
          <p:cNvPr id="4" name="Slide Number Placeholder 3"/>
          <p:cNvSpPr>
            <a:spLocks noGrp="1"/>
          </p:cNvSpPr>
          <p:nvPr>
            <p:ph type="sldNum" sz="quarter" idx="5"/>
          </p:nvPr>
        </p:nvSpPr>
        <p:spPr/>
        <p:txBody>
          <a:bodyPr/>
          <a:lstStyle/>
          <a:p>
            <a:fld id="{0B66DEA8-F794-4A20-9701-F7771F82C0C3}" type="slidenum">
              <a:rPr lang="en-US" smtClean="0"/>
              <a:t>39</a:t>
            </a:fld>
            <a:endParaRPr lang="en-US"/>
          </a:p>
        </p:txBody>
      </p:sp>
    </p:spTree>
    <p:extLst>
      <p:ext uri="{BB962C8B-B14F-4D97-AF65-F5344CB8AC3E}">
        <p14:creationId xmlns:p14="http://schemas.microsoft.com/office/powerpoint/2010/main" val="1771352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a:t>
            </a:r>
          </a:p>
        </p:txBody>
      </p:sp>
      <p:sp>
        <p:nvSpPr>
          <p:cNvPr id="4" name="Slide Number Placeholder 3"/>
          <p:cNvSpPr>
            <a:spLocks noGrp="1"/>
          </p:cNvSpPr>
          <p:nvPr>
            <p:ph type="sldNum" sz="quarter" idx="5"/>
          </p:nvPr>
        </p:nvSpPr>
        <p:spPr/>
        <p:txBody>
          <a:bodyPr/>
          <a:lstStyle/>
          <a:p>
            <a:fld id="{0B66DEA8-F794-4A20-9701-F7771F82C0C3}" type="slidenum">
              <a:rPr lang="en-US" smtClean="0"/>
              <a:t>47</a:t>
            </a:fld>
            <a:endParaRPr lang="en-US"/>
          </a:p>
        </p:txBody>
      </p:sp>
    </p:spTree>
    <p:extLst>
      <p:ext uri="{BB962C8B-B14F-4D97-AF65-F5344CB8AC3E}">
        <p14:creationId xmlns:p14="http://schemas.microsoft.com/office/powerpoint/2010/main" val="149289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Toppings  </a:t>
            </a:r>
            <a:r>
              <a:rPr lang="ar-SA" dirty="0"/>
              <a:t>طبقات --- </a:t>
            </a:r>
            <a:r>
              <a:rPr lang="en-US" dirty="0"/>
              <a:t>--- dough  </a:t>
            </a:r>
            <a:r>
              <a:rPr lang="ar-SA" dirty="0"/>
              <a:t>عجينة </a:t>
            </a:r>
            <a:r>
              <a:rPr lang="en-US" dirty="0"/>
              <a:t>– pizza pan  </a:t>
            </a:r>
            <a:r>
              <a:rPr lang="ar-SA" b="0" i="0" dirty="0">
                <a:solidFill>
                  <a:srgbClr val="E5E5E5"/>
                </a:solidFill>
                <a:effectLst/>
                <a:latin typeface="Tahoma" panose="020B0604030504040204" pitchFamily="34" charset="0"/>
              </a:rPr>
              <a:t>صحنا البيتزا</a:t>
            </a:r>
            <a:r>
              <a:rPr lang="en-US" b="0" i="0" dirty="0">
                <a:solidFill>
                  <a:srgbClr val="E5E5E5"/>
                </a:solidFill>
                <a:effectLst/>
                <a:latin typeface="Tahoma" panose="020B0604030504040204" pitchFamily="34" charset="0"/>
              </a:rPr>
              <a:t> -- dinning table  </a:t>
            </a:r>
            <a:r>
              <a:rPr lang="ar-SA" b="0" i="0" dirty="0">
                <a:solidFill>
                  <a:srgbClr val="E5E5E5"/>
                </a:solidFill>
                <a:effectLst/>
                <a:latin typeface="Tahoma" panose="020B0604030504040204" pitchFamily="34" charset="0"/>
              </a:rPr>
              <a:t>طاولة الطعام</a:t>
            </a:r>
            <a:endParaRPr lang="en-US" dirty="0"/>
          </a:p>
        </p:txBody>
      </p:sp>
      <p:sp>
        <p:nvSpPr>
          <p:cNvPr id="4" name="Slide Number Placeholder 3"/>
          <p:cNvSpPr>
            <a:spLocks noGrp="1"/>
          </p:cNvSpPr>
          <p:nvPr>
            <p:ph type="sldNum" sz="quarter" idx="5"/>
          </p:nvPr>
        </p:nvSpPr>
        <p:spPr/>
        <p:txBody>
          <a:bodyPr/>
          <a:lstStyle/>
          <a:p>
            <a:fld id="{0B66DEA8-F794-4A20-9701-F7771F82C0C3}" type="slidenum">
              <a:rPr lang="en-US" smtClean="0"/>
              <a:t>48</a:t>
            </a:fld>
            <a:endParaRPr lang="en-US"/>
          </a:p>
        </p:txBody>
      </p:sp>
    </p:spTree>
    <p:extLst>
      <p:ext uri="{BB962C8B-B14F-4D97-AF65-F5344CB8AC3E}">
        <p14:creationId xmlns:p14="http://schemas.microsoft.com/office/powerpoint/2010/main" val="315106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Calibri" panose="020F0502020204030204" pitchFamily="34" charset="0"/>
              </a:rPr>
              <a:t>IaaS includes networking, computing, and data storage components that you manage.</a:t>
            </a:r>
            <a:r>
              <a:rPr lang="en-US" dirty="0"/>
              <a:t>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0B66DEA8-F794-4A20-9701-F7771F82C0C3}" type="slidenum">
              <a:rPr lang="en-US" smtClean="0"/>
              <a:t>49</a:t>
            </a:fld>
            <a:endParaRPr lang="en-US"/>
          </a:p>
        </p:txBody>
      </p:sp>
    </p:spTree>
    <p:extLst>
      <p:ext uri="{BB962C8B-B14F-4D97-AF65-F5344CB8AC3E}">
        <p14:creationId xmlns:p14="http://schemas.microsoft.com/office/powerpoint/2010/main" val="3583939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web-based email where you can send and receive email without having to manage feature additions to the email product or maintaining the servers and operating systems that the email program is running on</a:t>
            </a:r>
            <a:r>
              <a:rPr lang="en-US" dirty="0"/>
              <a:t> </a:t>
            </a:r>
          </a:p>
        </p:txBody>
      </p:sp>
      <p:sp>
        <p:nvSpPr>
          <p:cNvPr id="4" name="Slide Number Placeholder 3"/>
          <p:cNvSpPr>
            <a:spLocks noGrp="1"/>
          </p:cNvSpPr>
          <p:nvPr>
            <p:ph type="sldNum" sz="quarter" idx="5"/>
          </p:nvPr>
        </p:nvSpPr>
        <p:spPr/>
        <p:txBody>
          <a:bodyPr/>
          <a:lstStyle/>
          <a:p>
            <a:fld id="{0B66DEA8-F794-4A20-9701-F7771F82C0C3}" type="slidenum">
              <a:rPr lang="en-US" smtClean="0"/>
              <a:t>51</a:t>
            </a:fld>
            <a:endParaRPr lang="en-US"/>
          </a:p>
        </p:txBody>
      </p:sp>
    </p:spTree>
    <p:extLst>
      <p:ext uri="{BB962C8B-B14F-4D97-AF65-F5344CB8AC3E}">
        <p14:creationId xmlns:p14="http://schemas.microsoft.com/office/powerpoint/2010/main" val="1594019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B61BEF0D-F0BB-DE4B-95CE-6DB70DBA9567}" type="datetimeFigureOut">
              <a:rPr lang="en-US" smtClean="0"/>
              <a:pPr/>
              <a:t>9/11/2023</a:t>
            </a:fld>
            <a:endParaRPr lang="en-US" dirty="0"/>
          </a:p>
        </p:txBody>
      </p:sp>
      <p:sp>
        <p:nvSpPr>
          <p:cNvPr id="5" name="Footer Placeholder 4"/>
          <p:cNvSpPr>
            <a:spLocks noGrp="1"/>
          </p:cNvSpPr>
          <p:nvPr>
            <p:ph type="ftr" sz="quarter" idx="11"/>
          </p:nvPr>
        </p:nvSpPr>
        <p:spPr>
          <a:xfrm>
            <a:off x="3761609" y="6373420"/>
            <a:ext cx="5589188" cy="365125"/>
          </a:xfrm>
          <a:prstGeom prst="rect">
            <a:avLst/>
          </a:prstGeom>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50CD14D-EA2A-404C-A961-5FD195FF1DE6}" type="slidenum">
              <a:rPr lang="en-US" smtClean="0"/>
              <a:t>‹#›</a:t>
            </a:fld>
            <a:endParaRPr lang="en-US"/>
          </a:p>
        </p:txBody>
      </p:sp>
      <p:sp>
        <p:nvSpPr>
          <p:cNvPr id="8" name="Rectangle 5">
            <a:extLst>
              <a:ext uri="{FF2B5EF4-FFF2-40B4-BE49-F238E27FC236}">
                <a16:creationId xmlns:a16="http://schemas.microsoft.com/office/drawing/2014/main" id="{AE652387-7BDB-D729-261B-5AF4B62D41DA}"/>
              </a:ext>
            </a:extLst>
          </p:cNvPr>
          <p:cNvSpPr txBox="1">
            <a:spLocks noChangeArrowheads="1"/>
          </p:cNvSpPr>
          <p:nvPr userDrawn="1"/>
        </p:nvSpPr>
        <p:spPr>
          <a:xfrm>
            <a:off x="0" y="6356350"/>
            <a:ext cx="4165600" cy="350836"/>
          </a:xfrm>
          <a:prstGeom prst="rect">
            <a:avLst/>
          </a:prstGeom>
          <a:ln/>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t>A+ Guide to IT Technical Support, 9th Edition</a:t>
            </a:r>
          </a:p>
        </p:txBody>
      </p:sp>
    </p:spTree>
    <p:extLst>
      <p:ext uri="{BB962C8B-B14F-4D97-AF65-F5344CB8AC3E}">
        <p14:creationId xmlns:p14="http://schemas.microsoft.com/office/powerpoint/2010/main" val="1644952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5" name="Footer Placeholder 4"/>
          <p:cNvSpPr>
            <a:spLocks noGrp="1"/>
          </p:cNvSpPr>
          <p:nvPr>
            <p:ph type="ftr" sz="quarter" idx="11"/>
          </p:nvPr>
        </p:nvSpPr>
        <p:spPr>
          <a:xfrm>
            <a:off x="3761609" y="6373420"/>
            <a:ext cx="5589188" cy="365125"/>
          </a:xfrm>
          <a:prstGeom prst="rect">
            <a:avLst/>
          </a:prstGeom>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273860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5" name="Footer Placeholder 4"/>
          <p:cNvSpPr>
            <a:spLocks noGrp="1"/>
          </p:cNvSpPr>
          <p:nvPr>
            <p:ph type="ftr" sz="quarter" idx="11"/>
          </p:nvPr>
        </p:nvSpPr>
        <p:spPr>
          <a:xfrm>
            <a:off x="3761609" y="6373420"/>
            <a:ext cx="5589188" cy="365125"/>
          </a:xfrm>
          <a:prstGeom prst="rect">
            <a:avLst/>
          </a:prstGeom>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50CD14D-EA2A-404C-A961-5FD195FF1DE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2914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6" name="Footer Placeholder 5"/>
          <p:cNvSpPr>
            <a:spLocks noGrp="1"/>
          </p:cNvSpPr>
          <p:nvPr>
            <p:ph type="ftr" sz="quarter" idx="11"/>
          </p:nvPr>
        </p:nvSpPr>
        <p:spPr>
          <a:xfrm>
            <a:off x="3761609" y="6373420"/>
            <a:ext cx="5589188" cy="365125"/>
          </a:xfrm>
          <a:prstGeom prst="rect">
            <a:avLst/>
          </a:prstGeom>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93299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6" name="Footer Placeholder 5"/>
          <p:cNvSpPr>
            <a:spLocks noGrp="1"/>
          </p:cNvSpPr>
          <p:nvPr>
            <p:ph type="ftr" sz="quarter" idx="11"/>
          </p:nvPr>
        </p:nvSpPr>
        <p:spPr>
          <a:xfrm>
            <a:off x="3761609" y="6373420"/>
            <a:ext cx="5589188" cy="365125"/>
          </a:xfrm>
          <a:prstGeom prst="rect">
            <a:avLst/>
          </a:prstGeom>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0CD14D-EA2A-404C-A961-5FD195FF1DE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82215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6" name="Footer Placeholder 5"/>
          <p:cNvSpPr>
            <a:spLocks noGrp="1"/>
          </p:cNvSpPr>
          <p:nvPr>
            <p:ph type="ftr" sz="quarter" idx="11"/>
          </p:nvPr>
        </p:nvSpPr>
        <p:spPr>
          <a:xfrm>
            <a:off x="3761609" y="6373420"/>
            <a:ext cx="5589188" cy="365125"/>
          </a:xfrm>
          <a:prstGeom prst="rect">
            <a:avLst/>
          </a:prstGeom>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2146482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5" name="Footer Placeholder 4"/>
          <p:cNvSpPr>
            <a:spLocks noGrp="1"/>
          </p:cNvSpPr>
          <p:nvPr>
            <p:ph type="ftr" sz="quarter" idx="11"/>
          </p:nvPr>
        </p:nvSpPr>
        <p:spPr>
          <a:xfrm>
            <a:off x="3761609" y="6373420"/>
            <a:ext cx="5589188" cy="365125"/>
          </a:xfrm>
          <a:prstGeom prst="rect">
            <a:avLst/>
          </a:prstGeom>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3250548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5" name="Footer Placeholder 4"/>
          <p:cNvSpPr>
            <a:spLocks noGrp="1"/>
          </p:cNvSpPr>
          <p:nvPr>
            <p:ph type="ftr" sz="quarter" idx="11"/>
          </p:nvPr>
        </p:nvSpPr>
        <p:spPr>
          <a:xfrm>
            <a:off x="3761609" y="6373420"/>
            <a:ext cx="5589188" cy="365125"/>
          </a:xfrm>
          <a:prstGeom prst="rect">
            <a:avLst/>
          </a:prstGeom>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4124456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5"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574473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5"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58042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5"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06265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5" name="Footer Placeholder 4"/>
          <p:cNvSpPr>
            <a:spLocks noGrp="1"/>
          </p:cNvSpPr>
          <p:nvPr>
            <p:ph type="ftr" sz="quarter" idx="11"/>
          </p:nvPr>
        </p:nvSpPr>
        <p:spPr>
          <a:xfrm>
            <a:off x="3761609" y="6373420"/>
            <a:ext cx="5589188" cy="365125"/>
          </a:xfrm>
          <a:prstGeom prst="rect">
            <a:avLst/>
          </a:prstGeom>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2521029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76400"/>
            <a:ext cx="52832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52832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6"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17740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8"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13911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4"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83691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3"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034415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6"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278914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6"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1976760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5"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254716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88400" y="381000"/>
            <a:ext cx="26924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1200" y="381000"/>
            <a:ext cx="78740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5"/>
          <p:cNvSpPr>
            <a:spLocks noGrp="1" noChangeArrowheads="1"/>
          </p:cNvSpPr>
          <p:nvPr>
            <p:ph type="ftr" sz="quarter" idx="10"/>
          </p:nvPr>
        </p:nvSpPr>
        <p:spPr>
          <a:ln/>
        </p:spPr>
        <p:txBody>
          <a:bodyPr/>
          <a:lstStyle>
            <a:lvl1pPr>
              <a:defRPr/>
            </a:lvl1pPr>
          </a:lstStyle>
          <a:p>
            <a:pPr>
              <a:defRPr/>
            </a:pPr>
            <a:r>
              <a:rPr lang="en-US"/>
              <a:t>A+ Guide to IT Technical Support, 9th Edition</a:t>
            </a:r>
          </a:p>
        </p:txBody>
      </p:sp>
      <p:sp>
        <p:nvSpPr>
          <p:cNvPr id="5" name="Slide Number Placeholder 6"/>
          <p:cNvSpPr>
            <a:spLocks noGrp="1" noChangeArrowheads="1"/>
          </p:cNvSpPr>
          <p:nvPr>
            <p:ph type="sldNum" sz="quarter" idx="11"/>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1181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5" name="Footer Placeholder 4"/>
          <p:cNvSpPr>
            <a:spLocks noGrp="1"/>
          </p:cNvSpPr>
          <p:nvPr>
            <p:ph type="ftr" sz="quarter" idx="11"/>
          </p:nvPr>
        </p:nvSpPr>
        <p:spPr>
          <a:xfrm>
            <a:off x="3761609" y="6373420"/>
            <a:ext cx="5589188" cy="365125"/>
          </a:xfrm>
          <a:prstGeom prst="rect">
            <a:avLst/>
          </a:prstGeom>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528259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6" name="Footer Placeholder 5"/>
          <p:cNvSpPr>
            <a:spLocks noGrp="1"/>
          </p:cNvSpPr>
          <p:nvPr>
            <p:ph type="ftr" sz="quarter" idx="11"/>
          </p:nvPr>
        </p:nvSpPr>
        <p:spPr>
          <a:xfrm>
            <a:off x="3761609" y="6373420"/>
            <a:ext cx="5589188" cy="365125"/>
          </a:xfrm>
          <a:prstGeom prst="rect">
            <a:avLst/>
          </a:prstGeom>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2042301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8" name="Footer Placeholder 7"/>
          <p:cNvSpPr>
            <a:spLocks noGrp="1"/>
          </p:cNvSpPr>
          <p:nvPr>
            <p:ph type="ftr" sz="quarter" idx="11"/>
          </p:nvPr>
        </p:nvSpPr>
        <p:spPr>
          <a:xfrm>
            <a:off x="3761609" y="6373420"/>
            <a:ext cx="5589188" cy="365125"/>
          </a:xfrm>
          <a:prstGeom prst="rect">
            <a:avLst/>
          </a:prstGeom>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324825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4" name="Footer Placeholder 3"/>
          <p:cNvSpPr>
            <a:spLocks noGrp="1"/>
          </p:cNvSpPr>
          <p:nvPr>
            <p:ph type="ftr" sz="quarter" idx="11"/>
          </p:nvPr>
        </p:nvSpPr>
        <p:spPr>
          <a:xfrm>
            <a:off x="3761609" y="6373420"/>
            <a:ext cx="5589188" cy="365125"/>
          </a:xfrm>
          <a:prstGeom prst="rect">
            <a:avLst/>
          </a:prstGeom>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2675927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3" name="Footer Placeholder 2"/>
          <p:cNvSpPr>
            <a:spLocks noGrp="1"/>
          </p:cNvSpPr>
          <p:nvPr>
            <p:ph type="ftr" sz="quarter" idx="11"/>
          </p:nvPr>
        </p:nvSpPr>
        <p:spPr>
          <a:xfrm>
            <a:off x="3761609" y="6373420"/>
            <a:ext cx="5589188" cy="365125"/>
          </a:xfrm>
          <a:prstGeom prst="rect">
            <a:avLst/>
          </a:prstGeom>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1123396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6" name="Footer Placeholder 5"/>
          <p:cNvSpPr>
            <a:spLocks noGrp="1"/>
          </p:cNvSpPr>
          <p:nvPr>
            <p:ph type="ftr" sz="quarter" idx="11"/>
          </p:nvPr>
        </p:nvSpPr>
        <p:spPr>
          <a:xfrm>
            <a:off x="3761609" y="6373420"/>
            <a:ext cx="5589188" cy="365125"/>
          </a:xfrm>
          <a:prstGeom prst="rect">
            <a:avLst/>
          </a:prstGeom>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1152872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8B92D897-DD68-40D3-82D1-AA76A6D619AA}" type="datetimeFigureOut">
              <a:rPr lang="en-US" smtClean="0"/>
              <a:t>9/11/2023</a:t>
            </a:fld>
            <a:endParaRPr lang="en-US"/>
          </a:p>
        </p:txBody>
      </p:sp>
      <p:sp>
        <p:nvSpPr>
          <p:cNvPr id="6" name="Footer Placeholder 5"/>
          <p:cNvSpPr>
            <a:spLocks noGrp="1"/>
          </p:cNvSpPr>
          <p:nvPr>
            <p:ph type="ftr" sz="quarter" idx="11"/>
          </p:nvPr>
        </p:nvSpPr>
        <p:spPr>
          <a:xfrm>
            <a:off x="3761609" y="6373420"/>
            <a:ext cx="5589188" cy="365125"/>
          </a:xfrm>
          <a:prstGeom prst="rect">
            <a:avLst/>
          </a:prstGeom>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50CD14D-EA2A-404C-A961-5FD195FF1DE6}" type="slidenum">
              <a:rPr lang="en-US" smtClean="0"/>
              <a:t>‹#›</a:t>
            </a:fld>
            <a:endParaRPr lang="en-US"/>
          </a:p>
        </p:txBody>
      </p:sp>
    </p:spTree>
    <p:extLst>
      <p:ext uri="{BB962C8B-B14F-4D97-AF65-F5344CB8AC3E}">
        <p14:creationId xmlns:p14="http://schemas.microsoft.com/office/powerpoint/2010/main" val="65087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50CD14D-EA2A-404C-A961-5FD195FF1DE6}" type="slidenum">
              <a:rPr lang="en-US" smtClean="0"/>
              <a:t>‹#›</a:t>
            </a:fld>
            <a:endParaRPr lang="en-US"/>
          </a:p>
        </p:txBody>
      </p:sp>
      <p:sp>
        <p:nvSpPr>
          <p:cNvPr id="8" name="Rectangle 5">
            <a:extLst>
              <a:ext uri="{FF2B5EF4-FFF2-40B4-BE49-F238E27FC236}">
                <a16:creationId xmlns:a16="http://schemas.microsoft.com/office/drawing/2014/main" id="{EA5EC8C2-37D0-3ADD-5B47-68BFE73ADEC9}"/>
              </a:ext>
            </a:extLst>
          </p:cNvPr>
          <p:cNvSpPr txBox="1">
            <a:spLocks noChangeArrowheads="1"/>
          </p:cNvSpPr>
          <p:nvPr userDrawn="1"/>
        </p:nvSpPr>
        <p:spPr>
          <a:xfrm>
            <a:off x="3761609" y="0"/>
            <a:ext cx="4165600" cy="351101"/>
          </a:xfrm>
          <a:prstGeom prst="rect">
            <a:avLst/>
          </a:prstGeom>
          <a:ln/>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spcAft>
                <a:spcPts val="1000"/>
              </a:spcAft>
            </a:pPr>
            <a:r>
              <a:rPr lang="en-US" sz="2400" kern="0" spc="100" baseline="0" dirty="0">
                <a:ln w="12700" cap="flat" cmpd="sng" algn="ctr">
                  <a:solidFill>
                    <a:srgbClr val="0070C0"/>
                  </a:solidFill>
                  <a:prstDash val="solid"/>
                  <a:round/>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Cloud Computing Service</a:t>
            </a:r>
            <a:endParaRPr lang="en-US" sz="2400" kern="0" spc="100" baseline="0" dirty="0">
              <a:ln w="12700" cap="flat">
                <a:solidFill>
                  <a:srgbClr val="0070C0"/>
                </a:solidFill>
                <a:round/>
              </a:ln>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5">
            <a:extLst>
              <a:ext uri="{FF2B5EF4-FFF2-40B4-BE49-F238E27FC236}">
                <a16:creationId xmlns:a16="http://schemas.microsoft.com/office/drawing/2014/main" id="{31AD73B1-EAF1-C44D-98A0-2C976F0ADC7F}"/>
              </a:ext>
            </a:extLst>
          </p:cNvPr>
          <p:cNvSpPr txBox="1">
            <a:spLocks noChangeArrowheads="1"/>
          </p:cNvSpPr>
          <p:nvPr userDrawn="1"/>
        </p:nvSpPr>
        <p:spPr>
          <a:xfrm>
            <a:off x="-403991" y="6497649"/>
            <a:ext cx="4165600" cy="220048"/>
          </a:xfrm>
          <a:prstGeom prst="rect">
            <a:avLst/>
          </a:prstGeom>
          <a:ln/>
        </p:spPr>
        <p:txBody>
          <a:bodyPr vert="horz" lIns="91440" tIns="45720" rIns="91440" bIns="45720" rtlCol="0" anchor="ctr"/>
          <a:lstStyle>
            <a:defPPr>
              <a:defRPr lang="en-US"/>
            </a:defPPr>
            <a:lvl1pPr algn="ctr" defTabSz="914400">
              <a:lnSpc>
                <a:spcPct val="115000"/>
              </a:lnSpc>
              <a:spcAft>
                <a:spcPts val="1000"/>
              </a:spcAft>
              <a:defRPr spc="100" baseline="0">
                <a:ln w="9525" cap="flat" cmpd="sng" algn="ctr">
                  <a:solidFill>
                    <a:srgbClr val="0070C0"/>
                  </a:solidFill>
                  <a:prstDash val="solid"/>
                  <a:round/>
                </a:ln>
                <a:solidFill>
                  <a:srgbClr val="00B0F0"/>
                </a:solidFill>
                <a:effectLst>
                  <a:glow rad="63500">
                    <a:schemeClr val="accent6">
                      <a:satMod val="175000"/>
                      <a:alpha val="40000"/>
                    </a:schemeClr>
                  </a:glow>
                </a:effectLst>
                <a:latin typeface="Times New Roman" panose="02020603050405020304" pitchFamily="18" charset="0"/>
                <a:ea typeface="Calibri" panose="020F0502020204030204" pitchFamily="34" charset="0"/>
                <a:cs typeface="Times New Roman" panose="02020603050405020304" pitchFamily="18" charset="0"/>
              </a:defRPr>
            </a:lvl1pPr>
            <a:lvl2pPr defTabSz="914400"/>
            <a:lvl3pPr defTabSz="914400"/>
            <a:lvl4pPr defTabSz="914400"/>
            <a:lvl5pPr defTabSz="914400"/>
            <a:lvl6pPr defTabSz="914400"/>
            <a:lvl7pPr defTabSz="914400"/>
            <a:lvl8pPr defTabSz="914400"/>
            <a:lvl9pPr defTabSz="914400"/>
          </a:lstStyle>
          <a:p>
            <a:pPr lvl="0"/>
            <a:r>
              <a:rPr lang="en-US" sz="1800" b="1" spc="140" baseline="0" dirty="0">
                <a:ln w="9525" cap="flat" cmpd="sng" algn="ctr">
                  <a:noFill/>
                  <a:prstDash val="solid"/>
                  <a:round/>
                </a:ln>
                <a:solidFill>
                  <a:srgbClr val="FF0000"/>
                </a:solidFill>
                <a:effectLst>
                  <a:glow rad="63500">
                    <a:srgbClr val="00B0F0">
                      <a:alpha val="40000"/>
                    </a:srgbClr>
                  </a:glow>
                </a:effectLst>
                <a:latin typeface="Caveat" pitchFamily="2" charset="0"/>
              </a:rPr>
              <a:t>Eng, Mohammed Mashharawi</a:t>
            </a:r>
          </a:p>
        </p:txBody>
      </p:sp>
      <p:sp>
        <p:nvSpPr>
          <p:cNvPr id="37" name="Rectangle 6">
            <a:extLst>
              <a:ext uri="{FF2B5EF4-FFF2-40B4-BE49-F238E27FC236}">
                <a16:creationId xmlns:a16="http://schemas.microsoft.com/office/drawing/2014/main" id="{A7DE0C94-53F8-F6DC-8042-6720DC0EF0E7}"/>
              </a:ext>
            </a:extLst>
          </p:cNvPr>
          <p:cNvSpPr txBox="1">
            <a:spLocks noChangeArrowheads="1"/>
          </p:cNvSpPr>
          <p:nvPr userDrawn="1"/>
        </p:nvSpPr>
        <p:spPr>
          <a:xfrm>
            <a:off x="11496290" y="6503799"/>
            <a:ext cx="914400" cy="476250"/>
          </a:xfrm>
          <a:prstGeom prst="rect">
            <a:avLst/>
          </a:prstGeo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6075ED9F-12F7-4292-BE0A-654362065C93}" type="slidenum">
              <a:rPr lang="en-US" altLang="en-US" b="1" smtClean="0">
                <a:latin typeface="Comic Sans MS" panose="030F0702030302020204" pitchFamily="66" charset="0"/>
              </a:rPr>
              <a:pPr>
                <a:defRPr/>
              </a:pPr>
              <a:t>‹#›</a:t>
            </a:fld>
            <a:endParaRPr lang="en-US" altLang="en-US" b="1" dirty="0">
              <a:latin typeface="Comic Sans MS" panose="030F0702030302020204" pitchFamily="66" charset="0"/>
            </a:endParaRPr>
          </a:p>
        </p:txBody>
      </p:sp>
      <p:sp>
        <p:nvSpPr>
          <p:cNvPr id="38" name="TextBox 37">
            <a:extLst>
              <a:ext uri="{FF2B5EF4-FFF2-40B4-BE49-F238E27FC236}">
                <a16:creationId xmlns:a16="http://schemas.microsoft.com/office/drawing/2014/main" id="{B69BAB48-E80D-FDF7-48D1-D01F2C46044C}"/>
              </a:ext>
            </a:extLst>
          </p:cNvPr>
          <p:cNvSpPr txBox="1"/>
          <p:nvPr userDrawn="1"/>
        </p:nvSpPr>
        <p:spPr>
          <a:xfrm>
            <a:off x="3980510" y="6357464"/>
            <a:ext cx="5525719" cy="369332"/>
          </a:xfrm>
          <a:prstGeom prst="rect">
            <a:avLst/>
          </a:prstGeom>
          <a:noFill/>
        </p:spPr>
        <p:txBody>
          <a:bodyPr wrap="square" rtlCol="0">
            <a:spAutoFit/>
          </a:bodyPr>
          <a:lstStyle>
            <a:defPPr>
              <a:defRPr lang="en-US"/>
            </a:defPPr>
          </a:lstStyle>
          <a:p>
            <a:pPr lvl="0"/>
            <a:r>
              <a:rPr lang="en-US" sz="1800" kern="0" spc="100" baseline="0" dirty="0">
                <a:ln w="12700" cap="flat" cmpd="sng" algn="ctr">
                  <a:solidFill>
                    <a:srgbClr val="0070C0"/>
                  </a:solidFill>
                  <a:prstDash val="solid"/>
                  <a:round/>
                </a:ln>
                <a:solidFill>
                  <a:srgbClr val="0070C0"/>
                </a:solidFill>
                <a:effectLst/>
                <a:latin typeface="Times New Roman" panose="02020603050405020304" pitchFamily="18" charset="0"/>
                <a:cs typeface="Times New Roman" panose="02020603050405020304" pitchFamily="18" charset="0"/>
              </a:rPr>
              <a:t>Designed for  Al-</a:t>
            </a:r>
            <a:r>
              <a:rPr lang="en-US" sz="1800" kern="0" spc="100" baseline="0" dirty="0" err="1">
                <a:ln w="12700" cap="flat" cmpd="sng" algn="ctr">
                  <a:solidFill>
                    <a:srgbClr val="0070C0"/>
                  </a:solidFill>
                  <a:prstDash val="solid"/>
                  <a:round/>
                </a:ln>
                <a:solidFill>
                  <a:srgbClr val="0070C0"/>
                </a:solidFill>
                <a:effectLst/>
                <a:latin typeface="Times New Roman" panose="02020603050405020304" pitchFamily="18" charset="0"/>
                <a:cs typeface="Times New Roman" panose="02020603050405020304" pitchFamily="18" charset="0"/>
              </a:rPr>
              <a:t>Qattan</a:t>
            </a:r>
            <a:r>
              <a:rPr lang="en-US" sz="1800" kern="0" spc="100" baseline="0" dirty="0">
                <a:ln w="12700" cap="flat" cmpd="sng" algn="ctr">
                  <a:solidFill>
                    <a:srgbClr val="0070C0"/>
                  </a:solidFill>
                  <a:prstDash val="solid"/>
                  <a:round/>
                </a:ln>
                <a:solidFill>
                  <a:srgbClr val="0070C0"/>
                </a:solidFill>
                <a:effectLst/>
                <a:latin typeface="Times New Roman" panose="02020603050405020304" pitchFamily="18" charset="0"/>
                <a:cs typeface="Times New Roman" panose="02020603050405020304" pitchFamily="18" charset="0"/>
              </a:rPr>
              <a:t> Cultural Centre - Gaza</a:t>
            </a:r>
          </a:p>
        </p:txBody>
      </p:sp>
    </p:spTree>
    <p:extLst>
      <p:ext uri="{BB962C8B-B14F-4D97-AF65-F5344CB8AC3E}">
        <p14:creationId xmlns:p14="http://schemas.microsoft.com/office/powerpoint/2010/main" val="276824036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711200" y="381000"/>
            <a:ext cx="1076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711200" y="1676400"/>
            <a:ext cx="1076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6" name="Footer Placeholder 5"/>
          <p:cNvSpPr>
            <a:spLocks noGrp="1" noChangeArrowheads="1"/>
          </p:cNvSpPr>
          <p:nvPr>
            <p:ph type="ftr" sz="quarter" idx="3"/>
          </p:nvPr>
        </p:nvSpPr>
        <p:spPr bwMode="auto">
          <a:xfrm>
            <a:off x="609600" y="6381750"/>
            <a:ext cx="7518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600" baseline="0">
                <a:solidFill>
                  <a:srgbClr val="222222"/>
                </a:solidFill>
                <a:latin typeface="Arial" charset="0"/>
                <a:cs typeface="+mn-cs"/>
              </a:defRPr>
            </a:lvl1pPr>
          </a:lstStyle>
          <a:p>
            <a:pPr>
              <a:defRPr/>
            </a:pPr>
            <a:r>
              <a:rPr lang="en-US"/>
              <a:t>A+ Guide to IT Technical Support, 9th Edition</a:t>
            </a:r>
          </a:p>
        </p:txBody>
      </p:sp>
      <p:sp>
        <p:nvSpPr>
          <p:cNvPr id="7" name="Slide Number Placeholder 6"/>
          <p:cNvSpPr>
            <a:spLocks noGrp="1" noChangeArrowheads="1"/>
          </p:cNvSpPr>
          <p:nvPr>
            <p:ph type="sldNum" sz="quarter" idx="4"/>
          </p:nvPr>
        </p:nvSpPr>
        <p:spPr bwMode="auto">
          <a:xfrm>
            <a:off x="8737600" y="624522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2000">
                <a:solidFill>
                  <a:srgbClr val="222222"/>
                </a:solidFill>
                <a:latin typeface="Arial" charset="0"/>
                <a:cs typeface="+mn-cs"/>
              </a:defRPr>
            </a:lvl1pPr>
          </a:lstStyle>
          <a:p>
            <a:pPr>
              <a:defRPr/>
            </a:pPr>
            <a:endParaRPr lang="en-US"/>
          </a:p>
        </p:txBody>
      </p:sp>
    </p:spTree>
    <p:extLst>
      <p:ext uri="{BB962C8B-B14F-4D97-AF65-F5344CB8AC3E}">
        <p14:creationId xmlns:p14="http://schemas.microsoft.com/office/powerpoint/2010/main" val="3647357533"/>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dt="0"/>
  <p:txStyles>
    <p:titleStyle>
      <a:lvl1pPr algn="ctr" rtl="0" eaLnBrk="0" fontAlgn="base" hangingPunct="0">
        <a:spcBef>
          <a:spcPct val="0"/>
        </a:spcBef>
        <a:spcAft>
          <a:spcPct val="0"/>
        </a:spcAft>
        <a:defRPr sz="3600">
          <a:solidFill>
            <a:srgbClr val="222222"/>
          </a:solidFill>
          <a:latin typeface="+mj-lt"/>
          <a:ea typeface="+mj-ea"/>
          <a:cs typeface="+mj-cs"/>
        </a:defRPr>
      </a:lvl1pPr>
      <a:lvl2pPr algn="ctr" rtl="0" eaLnBrk="0" fontAlgn="base" hangingPunct="0">
        <a:spcBef>
          <a:spcPct val="0"/>
        </a:spcBef>
        <a:spcAft>
          <a:spcPct val="0"/>
        </a:spcAft>
        <a:defRPr sz="3600">
          <a:solidFill>
            <a:srgbClr val="222222"/>
          </a:solidFill>
          <a:latin typeface="Arial" charset="0"/>
        </a:defRPr>
      </a:lvl2pPr>
      <a:lvl3pPr algn="ctr" rtl="0" eaLnBrk="0" fontAlgn="base" hangingPunct="0">
        <a:spcBef>
          <a:spcPct val="0"/>
        </a:spcBef>
        <a:spcAft>
          <a:spcPct val="0"/>
        </a:spcAft>
        <a:defRPr sz="3600">
          <a:solidFill>
            <a:srgbClr val="222222"/>
          </a:solidFill>
          <a:latin typeface="Arial" charset="0"/>
        </a:defRPr>
      </a:lvl3pPr>
      <a:lvl4pPr algn="ctr" rtl="0" eaLnBrk="0" fontAlgn="base" hangingPunct="0">
        <a:spcBef>
          <a:spcPct val="0"/>
        </a:spcBef>
        <a:spcAft>
          <a:spcPct val="0"/>
        </a:spcAft>
        <a:defRPr sz="3600">
          <a:solidFill>
            <a:srgbClr val="222222"/>
          </a:solidFill>
          <a:latin typeface="Arial" charset="0"/>
        </a:defRPr>
      </a:lvl4pPr>
      <a:lvl5pPr algn="ctr" rtl="0" eaLnBrk="0" fontAlgn="base" hangingPunct="0">
        <a:spcBef>
          <a:spcPct val="0"/>
        </a:spcBef>
        <a:spcAft>
          <a:spcPct val="0"/>
        </a:spcAft>
        <a:defRPr sz="3600">
          <a:solidFill>
            <a:srgbClr val="222222"/>
          </a:solidFill>
          <a:latin typeface="Arial" charset="0"/>
        </a:defRPr>
      </a:lvl5pPr>
      <a:lvl6pPr marL="457200" algn="ctr" rtl="0" eaLnBrk="0" fontAlgn="base" hangingPunct="0">
        <a:spcBef>
          <a:spcPct val="0"/>
        </a:spcBef>
        <a:spcAft>
          <a:spcPct val="0"/>
        </a:spcAft>
        <a:defRPr sz="3600">
          <a:solidFill>
            <a:srgbClr val="222222"/>
          </a:solidFill>
          <a:latin typeface="Arial" charset="0"/>
        </a:defRPr>
      </a:lvl6pPr>
      <a:lvl7pPr marL="914400" algn="ctr" rtl="0" eaLnBrk="0" fontAlgn="base" hangingPunct="0">
        <a:spcBef>
          <a:spcPct val="0"/>
        </a:spcBef>
        <a:spcAft>
          <a:spcPct val="0"/>
        </a:spcAft>
        <a:defRPr sz="3600">
          <a:solidFill>
            <a:srgbClr val="222222"/>
          </a:solidFill>
          <a:latin typeface="Arial" charset="0"/>
        </a:defRPr>
      </a:lvl7pPr>
      <a:lvl8pPr marL="1371600" algn="ctr" rtl="0" eaLnBrk="0" fontAlgn="base" hangingPunct="0">
        <a:spcBef>
          <a:spcPct val="0"/>
        </a:spcBef>
        <a:spcAft>
          <a:spcPct val="0"/>
        </a:spcAft>
        <a:defRPr sz="3600">
          <a:solidFill>
            <a:srgbClr val="222222"/>
          </a:solidFill>
          <a:latin typeface="Arial" charset="0"/>
        </a:defRPr>
      </a:lvl8pPr>
      <a:lvl9pPr marL="1828800" algn="ctr" rtl="0" eaLnBrk="0" fontAlgn="base" hangingPunct="0">
        <a:spcBef>
          <a:spcPct val="0"/>
        </a:spcBef>
        <a:spcAft>
          <a:spcPct val="0"/>
        </a:spcAft>
        <a:defRPr sz="3600">
          <a:solidFill>
            <a:srgbClr val="222222"/>
          </a:solidFill>
          <a:latin typeface="Arial" charset="0"/>
        </a:defRPr>
      </a:lvl9pPr>
    </p:titleStyle>
    <p:bodyStyle>
      <a:lvl1pPr marL="342900" indent="-342900" algn="l" rtl="0" eaLnBrk="0" fontAlgn="base" hangingPunct="0">
        <a:spcBef>
          <a:spcPct val="20000"/>
        </a:spcBef>
        <a:spcAft>
          <a:spcPct val="0"/>
        </a:spcAft>
        <a:buChar char="•"/>
        <a:defRPr sz="2600">
          <a:solidFill>
            <a:srgbClr val="222222"/>
          </a:solidFill>
          <a:latin typeface="+mn-lt"/>
          <a:ea typeface="+mn-ea"/>
          <a:cs typeface="+mn-cs"/>
        </a:defRPr>
      </a:lvl1pPr>
      <a:lvl2pPr marL="742950" indent="-285750" algn="l" rtl="0" eaLnBrk="0" fontAlgn="base" hangingPunct="0">
        <a:spcBef>
          <a:spcPct val="20000"/>
        </a:spcBef>
        <a:spcAft>
          <a:spcPct val="0"/>
        </a:spcAft>
        <a:buChar char="–"/>
        <a:defRPr sz="2400">
          <a:solidFill>
            <a:srgbClr val="222222"/>
          </a:solidFill>
          <a:latin typeface="+mn-lt"/>
        </a:defRPr>
      </a:lvl2pPr>
      <a:lvl3pPr marL="1143000" indent="-228600" algn="l" rtl="0" eaLnBrk="0" fontAlgn="base" hangingPunct="0">
        <a:spcBef>
          <a:spcPct val="20000"/>
        </a:spcBef>
        <a:spcAft>
          <a:spcPct val="0"/>
        </a:spcAft>
        <a:buChar char="•"/>
        <a:defRPr sz="2200">
          <a:solidFill>
            <a:srgbClr val="222222"/>
          </a:solidFill>
          <a:latin typeface="+mn-lt"/>
        </a:defRPr>
      </a:lvl3pPr>
      <a:lvl4pPr marL="1600200" indent="-228600" algn="l" rtl="0" eaLnBrk="0" fontAlgn="base" hangingPunct="0">
        <a:spcBef>
          <a:spcPct val="20000"/>
        </a:spcBef>
        <a:spcAft>
          <a:spcPct val="0"/>
        </a:spcAft>
        <a:buChar char="–"/>
        <a:defRPr sz="2200">
          <a:solidFill>
            <a:srgbClr val="222222"/>
          </a:solidFill>
          <a:latin typeface="+mn-lt"/>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oh6390@Hotmail.com" TargetMode="Externa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4.jp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F031-0DA9-267F-F4B5-C33EF310765B}"/>
              </a:ext>
            </a:extLst>
          </p:cNvPr>
          <p:cNvSpPr>
            <a:spLocks noGrp="1"/>
          </p:cNvSpPr>
          <p:nvPr>
            <p:ph type="ctrTitle"/>
          </p:nvPr>
        </p:nvSpPr>
        <p:spPr/>
        <p:txBody>
          <a:bodyPr/>
          <a:lstStyle/>
          <a:p>
            <a:r>
              <a:rPr lang="en-US" dirty="0"/>
              <a:t>Photo Album</a:t>
            </a:r>
          </a:p>
        </p:txBody>
      </p:sp>
      <p:sp>
        <p:nvSpPr>
          <p:cNvPr id="3" name="Subtitle 2">
            <a:extLst>
              <a:ext uri="{FF2B5EF4-FFF2-40B4-BE49-F238E27FC236}">
                <a16:creationId xmlns:a16="http://schemas.microsoft.com/office/drawing/2014/main" id="{6F16ED18-71B2-0B10-A17C-65DEC191959B}"/>
              </a:ext>
            </a:extLst>
          </p:cNvPr>
          <p:cNvSpPr>
            <a:spLocks noGrp="1"/>
          </p:cNvSpPr>
          <p:nvPr>
            <p:ph type="subTitle" idx="1"/>
          </p:nvPr>
        </p:nvSpPr>
        <p:spPr/>
        <p:txBody>
          <a:bodyPr/>
          <a:lstStyle/>
          <a:p>
            <a:r>
              <a:rPr lang="en-US" dirty="0"/>
              <a:t>by Mohammed AlMashharawi</a:t>
            </a:r>
          </a:p>
        </p:txBody>
      </p:sp>
      <p:sp>
        <p:nvSpPr>
          <p:cNvPr id="5" name="Subtitle 2">
            <a:extLst>
              <a:ext uri="{FF2B5EF4-FFF2-40B4-BE49-F238E27FC236}">
                <a16:creationId xmlns:a16="http://schemas.microsoft.com/office/drawing/2014/main" id="{F811C39E-AF51-7354-685A-B603C9FAFD75}"/>
              </a:ext>
            </a:extLst>
          </p:cNvPr>
          <p:cNvSpPr txBox="1">
            <a:spLocks/>
          </p:cNvSpPr>
          <p:nvPr>
            <p:custDataLst>
              <p:tags r:id="rId1"/>
            </p:custDataLst>
          </p:nvPr>
        </p:nvSpPr>
        <p:spPr bwMode="auto">
          <a:xfrm>
            <a:off x="0" y="0"/>
            <a:ext cx="12192000" cy="685800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ln>
          <a:effectLst>
            <a:outerShdw blurRad="40000" dist="23000" dir="5400000" rotWithShape="0">
              <a:srgbClr val="000000">
                <a:alpha val="35000"/>
              </a:srgbClr>
            </a:outerShdw>
          </a:effec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2600">
                <a:solidFill>
                  <a:schemeClr val="lt1"/>
                </a:solidFill>
                <a:latin typeface="+mn-lt"/>
                <a:ea typeface="+mn-ea"/>
                <a:cs typeface="+mn-cs"/>
              </a:defRPr>
            </a:lvl1pPr>
            <a:lvl2pPr marL="742950" indent="-285750" algn="l" rtl="0" eaLnBrk="0" fontAlgn="base" hangingPunct="0">
              <a:spcBef>
                <a:spcPct val="20000"/>
              </a:spcBef>
              <a:spcAft>
                <a:spcPct val="0"/>
              </a:spcAft>
              <a:buChar char="–"/>
              <a:defRPr sz="2400">
                <a:solidFill>
                  <a:schemeClr val="lt1"/>
                </a:solidFill>
                <a:latin typeface="+mn-lt"/>
                <a:ea typeface="+mn-ea"/>
                <a:cs typeface="+mn-cs"/>
              </a:defRPr>
            </a:lvl2pPr>
            <a:lvl3pPr marL="1143000" indent="-228600" algn="l" rtl="0" eaLnBrk="0" fontAlgn="base" hangingPunct="0">
              <a:spcBef>
                <a:spcPct val="20000"/>
              </a:spcBef>
              <a:spcAft>
                <a:spcPct val="0"/>
              </a:spcAft>
              <a:buChar char="•"/>
              <a:defRPr sz="2200">
                <a:solidFill>
                  <a:schemeClr val="lt1"/>
                </a:solidFill>
                <a:latin typeface="+mn-lt"/>
                <a:ea typeface="+mn-ea"/>
                <a:cs typeface="+mn-cs"/>
              </a:defRPr>
            </a:lvl3pPr>
            <a:lvl4pPr marL="1600200" indent="-228600" algn="l" rtl="0" eaLnBrk="0" fontAlgn="base" hangingPunct="0">
              <a:spcBef>
                <a:spcPct val="20000"/>
              </a:spcBef>
              <a:spcAft>
                <a:spcPct val="0"/>
              </a:spcAft>
              <a:buChar char="–"/>
              <a:defRPr sz="2200">
                <a:solidFill>
                  <a:schemeClr val="lt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lt1"/>
                </a:solidFill>
                <a:latin typeface="+mn-lt"/>
                <a:ea typeface="+mn-ea"/>
                <a:cs typeface="+mn-cs"/>
              </a:defRPr>
            </a:lvl5pPr>
            <a:lvl6pPr marL="2514600" indent="-228600" algn="l" rtl="0" eaLnBrk="0" fontAlgn="base" hangingPunct="0">
              <a:spcBef>
                <a:spcPct val="20000"/>
              </a:spcBef>
              <a:spcAft>
                <a:spcPct val="0"/>
              </a:spcAft>
              <a:buChar char="»"/>
              <a:defRPr sz="2000">
                <a:solidFill>
                  <a:schemeClr val="lt1"/>
                </a:solidFill>
                <a:latin typeface="+mn-lt"/>
                <a:ea typeface="+mn-ea"/>
                <a:cs typeface="+mn-cs"/>
              </a:defRPr>
            </a:lvl6pPr>
            <a:lvl7pPr marL="2971800" indent="-228600" algn="l" rtl="0" eaLnBrk="0" fontAlgn="base" hangingPunct="0">
              <a:spcBef>
                <a:spcPct val="20000"/>
              </a:spcBef>
              <a:spcAft>
                <a:spcPct val="0"/>
              </a:spcAft>
              <a:buChar char="»"/>
              <a:defRPr sz="2000">
                <a:solidFill>
                  <a:schemeClr val="lt1"/>
                </a:solidFill>
                <a:latin typeface="+mn-lt"/>
                <a:ea typeface="+mn-ea"/>
                <a:cs typeface="+mn-cs"/>
              </a:defRPr>
            </a:lvl7pPr>
            <a:lvl8pPr marL="3429000" indent="-228600" algn="l" rtl="0" eaLnBrk="0" fontAlgn="base" hangingPunct="0">
              <a:spcBef>
                <a:spcPct val="20000"/>
              </a:spcBef>
              <a:spcAft>
                <a:spcPct val="0"/>
              </a:spcAft>
              <a:buChar char="»"/>
              <a:defRPr sz="2000">
                <a:solidFill>
                  <a:schemeClr val="lt1"/>
                </a:solidFill>
                <a:latin typeface="+mn-lt"/>
                <a:ea typeface="+mn-ea"/>
                <a:cs typeface="+mn-cs"/>
              </a:defRPr>
            </a:lvl8pPr>
            <a:lvl9pPr marL="3886200" indent="-228600" algn="l" rtl="0" eaLnBrk="0" fontAlgn="base" hangingPunct="0">
              <a:spcBef>
                <a:spcPct val="20000"/>
              </a:spcBef>
              <a:spcAft>
                <a:spcPct val="0"/>
              </a:spcAft>
              <a:buChar char="»"/>
              <a:defRPr sz="2000">
                <a:solidFill>
                  <a:schemeClr val="lt1"/>
                </a:solidFill>
                <a:latin typeface="+mn-lt"/>
                <a:ea typeface="+mn-ea"/>
                <a:cs typeface="+mn-cs"/>
              </a:defRPr>
            </a:lvl9pPr>
          </a:lstStyle>
          <a:p>
            <a:pPr marL="0" marR="0" lvl="0" indent="0" algn="ctr" defTabSz="914400" rtl="1" eaLnBrk="0" fontAlgn="base" latinLnBrk="0" hangingPunct="0">
              <a:lnSpc>
                <a:spcPct val="100000"/>
              </a:lnSpc>
              <a:spcBef>
                <a:spcPct val="20000"/>
              </a:spcBef>
              <a:spcAft>
                <a:spcPct val="0"/>
              </a:spcAft>
              <a:buClrTx/>
              <a:buSzTx/>
              <a:buFontTx/>
              <a:buNone/>
              <a:tabLst/>
              <a:defRPr/>
            </a:pPr>
            <a:endParaRPr kumimoji="0" lang="en-US" sz="48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Berlin Sans FB Demi" pitchFamily="34" charset="0"/>
              <a:ea typeface="+mn-ea"/>
              <a:cs typeface="+mn-cs"/>
            </a:endParaRPr>
          </a:p>
          <a:p>
            <a:pPr marL="0" marR="0" lvl="0" indent="0" algn="ctr" defTabSz="914400" rtl="1" eaLnBrk="0" fontAlgn="base" latinLnBrk="0" hangingPunct="0">
              <a:lnSpc>
                <a:spcPct val="100000"/>
              </a:lnSpc>
              <a:spcBef>
                <a:spcPct val="20000"/>
              </a:spcBef>
              <a:spcAft>
                <a:spcPct val="0"/>
              </a:spcAft>
              <a:buClrTx/>
              <a:buSzTx/>
              <a:buFontTx/>
              <a:buNone/>
              <a:tabLst/>
              <a:defRPr/>
            </a:pPr>
            <a:r>
              <a:rPr kumimoji="0" lang="en-US" sz="48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Berlin Sans FB Demi" pitchFamily="34" charset="0"/>
                <a:ea typeface="+mn-ea"/>
                <a:cs typeface="+mn-cs"/>
              </a:rPr>
              <a:t>Eng. Mohammed </a:t>
            </a:r>
            <a:r>
              <a:rPr kumimoji="0" lang="en-US" sz="4800" b="0" i="0" u="none" strike="noStrike" kern="0" cap="none" spc="0" normalizeH="0" baseline="0" noProof="0" dirty="0" err="1">
                <a:ln>
                  <a:solidFill>
                    <a:srgbClr val="2D2DB9">
                      <a:lumMod val="75000"/>
                    </a:srgbClr>
                  </a:solidFill>
                </a:ln>
                <a:solidFill>
                  <a:srgbClr val="002060"/>
                </a:solidFill>
                <a:effectLst>
                  <a:outerShdw dist="12700" dir="2760000" algn="ctr" rotWithShape="0">
                    <a:srgbClr val="000000"/>
                  </a:outerShdw>
                </a:effectLst>
                <a:uLnTx/>
                <a:uFillTx/>
                <a:latin typeface="Berlin Sans FB Demi" pitchFamily="34" charset="0"/>
                <a:ea typeface="+mn-ea"/>
                <a:cs typeface="+mn-cs"/>
              </a:rPr>
              <a:t>Mashharawi</a:t>
            </a:r>
            <a:endParaRPr kumimoji="0" lang="en-US" sz="3800" b="0" i="0" u="none" strike="noStrike" kern="0" cap="none" spc="0" normalizeH="0" baseline="0" noProof="0" dirty="0">
              <a:ln>
                <a:solidFill>
                  <a:srgbClr val="2D2DB9">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endParaRPr>
          </a:p>
          <a:p>
            <a:pPr marL="0" marR="0" lvl="0" indent="0" algn="ctr" defTabSz="914400" rtl="1" eaLnBrk="0" fontAlgn="base" latinLnBrk="0" hangingPunct="0">
              <a:lnSpc>
                <a:spcPct val="100000"/>
              </a:lnSpc>
              <a:spcBef>
                <a:spcPct val="20000"/>
              </a:spcBef>
              <a:spcAft>
                <a:spcPct val="0"/>
              </a:spcAft>
              <a:buClrTx/>
              <a:buSzTx/>
              <a:buFontTx/>
              <a:buNone/>
              <a:tabLst/>
              <a:defRPr/>
            </a:pPr>
            <a:r>
              <a:rPr kumimoji="0" lang="en-US" sz="38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Comic Sans MS" pitchFamily="66" charset="0"/>
                <a:ea typeface="+mn-ea"/>
                <a:cs typeface="+mn-cs"/>
              </a:rPr>
              <a:t>Abu </a:t>
            </a:r>
            <a:r>
              <a:rPr kumimoji="0" lang="en-US" sz="3800" b="0" i="0" u="none" strike="noStrike" kern="0" cap="none" spc="0" normalizeH="0" baseline="0" noProof="0" dirty="0" err="1">
                <a:ln>
                  <a:solidFill>
                    <a:srgbClr val="2D2DB9">
                      <a:lumMod val="75000"/>
                    </a:srgbClr>
                  </a:solidFill>
                </a:ln>
                <a:solidFill>
                  <a:srgbClr val="002060"/>
                </a:solidFill>
                <a:effectLst>
                  <a:outerShdw dist="12700" dir="2760000" algn="ctr" rotWithShape="0">
                    <a:srgbClr val="000000"/>
                  </a:outerShdw>
                </a:effectLst>
                <a:uLnTx/>
                <a:uFillTx/>
                <a:latin typeface="Comic Sans MS" pitchFamily="66" charset="0"/>
                <a:ea typeface="+mn-ea"/>
                <a:cs typeface="+mn-cs"/>
              </a:rPr>
              <a:t>Anas</a:t>
            </a:r>
            <a:endParaRPr kumimoji="0" lang="en-US" sz="38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Comic Sans MS" pitchFamily="66" charset="0"/>
              <a:ea typeface="+mn-ea"/>
              <a:cs typeface="+mn-cs"/>
            </a:endParaRPr>
          </a:p>
          <a:p>
            <a:pPr marL="0" marR="0" lvl="0" indent="0" algn="ctr" defTabSz="914400" rtl="1" eaLnBrk="0" fontAlgn="base" latinLnBrk="0" hangingPunct="0">
              <a:lnSpc>
                <a:spcPct val="100000"/>
              </a:lnSpc>
              <a:spcBef>
                <a:spcPct val="20000"/>
              </a:spcBef>
              <a:spcAft>
                <a:spcPct val="0"/>
              </a:spcAft>
              <a:buClrTx/>
              <a:buSzTx/>
              <a:buFontTx/>
              <a:buNone/>
              <a:tabLst/>
              <a:defRPr/>
            </a:pPr>
            <a:r>
              <a:rPr kumimoji="0" lang="en-US" sz="38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Comic Sans MS" pitchFamily="66" charset="0"/>
                <a:ea typeface="+mn-ea"/>
                <a:cs typeface="+mn-cs"/>
                <a:hlinkClick r:id="rId3"/>
              </a:rPr>
              <a:t>moh6390@Hotmail.com</a:t>
            </a:r>
            <a:endParaRPr kumimoji="0" lang="en-US" sz="38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Comic Sans MS" pitchFamily="66" charset="0"/>
              <a:ea typeface="+mn-ea"/>
              <a:cs typeface="+mn-cs"/>
            </a:endParaRPr>
          </a:p>
          <a:p>
            <a:pPr marL="0" marR="0" lvl="0" indent="0" algn="ctr" defTabSz="914400" rtl="1" eaLnBrk="0" fontAlgn="base" latinLnBrk="0" hangingPunct="0">
              <a:lnSpc>
                <a:spcPct val="100000"/>
              </a:lnSpc>
              <a:spcBef>
                <a:spcPct val="20000"/>
              </a:spcBef>
              <a:spcAft>
                <a:spcPct val="0"/>
              </a:spcAft>
              <a:buClrTx/>
              <a:buSzTx/>
              <a:buFontTx/>
              <a:buNone/>
              <a:tabLst/>
              <a:defRPr/>
            </a:pPr>
            <a:r>
              <a:rPr kumimoji="0" lang="en-US" sz="3800" b="1" i="0" u="none" strike="noStrike" kern="0" cap="none" spc="0" normalizeH="0" baseline="0" noProof="0" dirty="0">
                <a:ln>
                  <a:solidFill>
                    <a:srgbClr val="2D2DB9">
                      <a:lumMod val="75000"/>
                    </a:srgbClr>
                  </a:solidFill>
                </a:ln>
                <a:solidFill>
                  <a:srgbClr val="FF0000"/>
                </a:solidFill>
                <a:effectLst>
                  <a:outerShdw dist="12700" dir="2760000" algn="ctr" rotWithShape="0">
                    <a:srgbClr val="000000"/>
                  </a:outerShdw>
                </a:effectLst>
                <a:uLnTx/>
                <a:uFillTx/>
                <a:latin typeface="Comic Sans MS" pitchFamily="66" charset="0"/>
                <a:ea typeface="+mn-ea"/>
                <a:cs typeface="+mn-cs"/>
              </a:rPr>
              <a:t>@master212</a:t>
            </a:r>
          </a:p>
          <a:p>
            <a:pPr marL="0" marR="0" lvl="0" indent="0" algn="ctr" defTabSz="914400" rtl="1" eaLnBrk="0" fontAlgn="base" latinLnBrk="0" hangingPunct="0">
              <a:lnSpc>
                <a:spcPct val="100000"/>
              </a:lnSpc>
              <a:spcBef>
                <a:spcPct val="20000"/>
              </a:spcBef>
              <a:spcAft>
                <a:spcPct val="0"/>
              </a:spcAft>
              <a:buClrTx/>
              <a:buSzTx/>
              <a:buFontTx/>
              <a:buNone/>
              <a:tabLst/>
              <a:defRPr/>
            </a:pPr>
            <a:r>
              <a:rPr kumimoji="0" lang="en-US" sz="30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Comic Sans MS" pitchFamily="66" charset="0"/>
                <a:ea typeface="+mn-ea"/>
                <a:cs typeface="+mn-cs"/>
              </a:rPr>
              <a:t>www.linkedin.com/in/mohammed-mashharawi-86570b8b</a:t>
            </a:r>
          </a:p>
          <a:p>
            <a:pPr marL="0" marR="0" lvl="0" indent="0" algn="ctr" defTabSz="914400" rtl="1" eaLnBrk="0" fontAlgn="base" latinLnBrk="0" hangingPunct="0">
              <a:lnSpc>
                <a:spcPct val="100000"/>
              </a:lnSpc>
              <a:spcBef>
                <a:spcPct val="20000"/>
              </a:spcBef>
              <a:spcAft>
                <a:spcPct val="0"/>
              </a:spcAft>
              <a:buClrTx/>
              <a:buSzTx/>
              <a:buFontTx/>
              <a:buNone/>
              <a:tabLst/>
              <a:defRPr/>
            </a:pPr>
            <a:r>
              <a:rPr kumimoji="0" lang="en-US" sz="36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Comic Sans MS" pitchFamily="66" charset="0"/>
                <a:ea typeface="+mn-ea"/>
                <a:cs typeface="+mn-cs"/>
              </a:rPr>
              <a:t>https://github.com/Mashharawi</a:t>
            </a:r>
          </a:p>
          <a:p>
            <a:pPr marL="0" marR="0" lvl="0" indent="0" algn="ctr" defTabSz="914400" rtl="1" eaLnBrk="0" fontAlgn="base" latinLnBrk="0" hangingPunct="0">
              <a:lnSpc>
                <a:spcPct val="100000"/>
              </a:lnSpc>
              <a:spcBef>
                <a:spcPct val="20000"/>
              </a:spcBef>
              <a:spcAft>
                <a:spcPct val="0"/>
              </a:spcAft>
              <a:buClrTx/>
              <a:buSzTx/>
              <a:buFontTx/>
              <a:buNone/>
              <a:tabLst/>
              <a:defRPr/>
            </a:pPr>
            <a:r>
              <a:rPr lang="en-US" sz="3800" kern="0" dirty="0">
                <a:ln>
                  <a:solidFill>
                    <a:srgbClr val="2D2DB9">
                      <a:lumMod val="75000"/>
                    </a:srgbClr>
                  </a:solidFill>
                </a:ln>
                <a:solidFill>
                  <a:srgbClr val="002060"/>
                </a:solidFill>
                <a:effectLst>
                  <a:outerShdw dist="12700" dir="2760000" algn="ctr" rotWithShape="0">
                    <a:srgbClr val="000000"/>
                  </a:outerShdw>
                </a:effectLst>
                <a:latin typeface="Comic Sans MS" pitchFamily="66" charset="0"/>
              </a:rPr>
              <a:t>mohammed@mashharawi.com</a:t>
            </a:r>
          </a:p>
          <a:p>
            <a:pPr marL="0" marR="0" lvl="0" indent="0" algn="ctr" defTabSz="914400" rtl="1" eaLnBrk="0" fontAlgn="base" latinLnBrk="0" hangingPunct="0">
              <a:lnSpc>
                <a:spcPct val="100000"/>
              </a:lnSpc>
              <a:spcBef>
                <a:spcPct val="20000"/>
              </a:spcBef>
              <a:spcAft>
                <a:spcPct val="0"/>
              </a:spcAft>
              <a:buClrTx/>
              <a:buSzTx/>
              <a:buFontTx/>
              <a:buNone/>
              <a:tabLst/>
              <a:defRPr/>
            </a:pPr>
            <a:endParaRPr kumimoji="0" lang="en-US" sz="38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Comic Sans MS" pitchFamily="66" charset="0"/>
              <a:ea typeface="+mn-ea"/>
              <a:cs typeface="+mn-cs"/>
            </a:endParaRPr>
          </a:p>
          <a:p>
            <a:pPr marL="0" marR="0" lvl="0" indent="0" algn="ctr" defTabSz="914400" rtl="1" eaLnBrk="0" fontAlgn="base" latinLnBrk="0" hangingPunct="0">
              <a:lnSpc>
                <a:spcPct val="100000"/>
              </a:lnSpc>
              <a:spcBef>
                <a:spcPct val="20000"/>
              </a:spcBef>
              <a:spcAft>
                <a:spcPct val="0"/>
              </a:spcAft>
              <a:buClrTx/>
              <a:buSzTx/>
              <a:buFontTx/>
              <a:buNone/>
              <a:tabLst/>
              <a:defRPr/>
            </a:pPr>
            <a:endParaRPr kumimoji="0" lang="en-US" sz="4800" b="0" i="0" u="none" strike="noStrike" kern="0" cap="none" spc="0" normalizeH="0" baseline="0" noProof="0" dirty="0">
              <a:ln>
                <a:solidFill>
                  <a:srgbClr val="2D2DB9">
                    <a:lumMod val="75000"/>
                  </a:srgbClr>
                </a:solidFill>
              </a:ln>
              <a:solidFill>
                <a:srgbClr val="002060"/>
              </a:solidFill>
              <a:effectLst>
                <a:outerShdw dist="12700" dir="2760000" algn="ctr" rotWithShape="0">
                  <a:srgbClr val="000000"/>
                </a:outerShdw>
              </a:effectLst>
              <a:uLnTx/>
              <a:uFillTx/>
              <a:latin typeface="Berlin Sans FB Demi" pitchFamily="34" charset="0"/>
              <a:ea typeface="+mn-ea"/>
              <a:cs typeface="+mn-cs"/>
            </a:endParaRPr>
          </a:p>
        </p:txBody>
      </p:sp>
    </p:spTree>
    <p:extLst>
      <p:ext uri="{BB962C8B-B14F-4D97-AF65-F5344CB8AC3E}">
        <p14:creationId xmlns:p14="http://schemas.microsoft.com/office/powerpoint/2010/main" val="1432704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15">
            <a:extLst>
              <a:ext uri="{FF2B5EF4-FFF2-40B4-BE49-F238E27FC236}">
                <a16:creationId xmlns:a16="http://schemas.microsoft.com/office/drawing/2014/main" id="{11A40CC3-D814-DD78-AC6B-9A67D074D30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8636691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Availability: AWS ensures that the up-time of AWS S3 is 99.99% for standard access.</a:t>
            </a: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Note that availability is related to being able to access data and durability is related to losing data altogether.</a:t>
            </a:r>
          </a:p>
        </p:txBody>
      </p:sp>
    </p:spTree>
    <p:extLst>
      <p:ext uri="{BB962C8B-B14F-4D97-AF65-F5344CB8AC3E}">
        <p14:creationId xmlns:p14="http://schemas.microsoft.com/office/powerpoint/2010/main" val="16796299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File Size support: AWS S3 can hold files of size ranging from 0 bytes to 5 terabytes. A 5TB limit on file size should not be a blocker for most of the applications in the world.</a:t>
            </a:r>
          </a:p>
        </p:txBody>
      </p:sp>
    </p:spTree>
    <p:extLst>
      <p:ext uri="{BB962C8B-B14F-4D97-AF65-F5344CB8AC3E}">
        <p14:creationId xmlns:p14="http://schemas.microsoft.com/office/powerpoint/2010/main" val="39090220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Infinite storage space: Theoretically AWS S3 is supposed to have infinite storage space. This makes S3 infinitely scalable for all kinds of use cases.</a:t>
            </a:r>
          </a:p>
        </p:txBody>
      </p:sp>
    </p:spTree>
    <p:extLst>
      <p:ext uri="{BB962C8B-B14F-4D97-AF65-F5344CB8AC3E}">
        <p14:creationId xmlns:p14="http://schemas.microsoft.com/office/powerpoint/2010/main" val="1605543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Pay as you use: The users are charged according to the S3 storage they hold.</a:t>
            </a:r>
          </a:p>
        </p:txBody>
      </p:sp>
    </p:spTree>
    <p:extLst>
      <p:ext uri="{BB962C8B-B14F-4D97-AF65-F5344CB8AC3E}">
        <p14:creationId xmlns:p14="http://schemas.microsoft.com/office/powerpoint/2010/main" val="29284076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AWS-S3 is region-specific.</a:t>
            </a:r>
          </a:p>
        </p:txBody>
      </p:sp>
    </p:spTree>
    <p:extLst>
      <p:ext uri="{BB962C8B-B14F-4D97-AF65-F5344CB8AC3E}">
        <p14:creationId xmlns:p14="http://schemas.microsoft.com/office/powerpoint/2010/main" val="2368171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p>
          <a:p>
            <a:pPr algn="ctr" rtl="1">
              <a:lnSpc>
                <a:spcPct val="107000"/>
              </a:lnSpc>
              <a:spcAft>
                <a:spcPts val="800"/>
              </a:spcAft>
            </a:pPr>
            <a:r>
              <a:rPr lang="en-US"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 Glacier:</a:t>
            </a:r>
          </a:p>
          <a:p>
            <a:pPr algn="ctr" rtl="1">
              <a:lnSpc>
                <a:spcPct val="107000"/>
              </a:lnSpc>
              <a:spcAft>
                <a:spcPts val="800"/>
              </a:spcAft>
            </a:pP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S3 Glacier is a durable, secure, and extremely low-cost S3 storage class for data archiving and long-term backup.  S3 glacier provides the facility of storing the archived data and you don’t need to think about the administrative burden such as capacity planning, health checks of drives, recovery planning, etc.</a:t>
            </a:r>
          </a:p>
        </p:txBody>
      </p:sp>
    </p:spTree>
    <p:extLst>
      <p:ext uri="{BB962C8B-B14F-4D97-AF65-F5344CB8AC3E}">
        <p14:creationId xmlns:p14="http://schemas.microsoft.com/office/powerpoint/2010/main" val="3917704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6827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Benefits:</a:t>
            </a:r>
          </a:p>
          <a:p>
            <a:pPr algn="ct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In five simple and easy steps you have learned how to host your static website out of AWS S3. Not to mention you scored some benefits from moving your static website to S3.</a:t>
            </a:r>
          </a:p>
        </p:txBody>
      </p:sp>
    </p:spTree>
    <p:extLst>
      <p:ext uri="{BB962C8B-B14F-4D97-AF65-F5344CB8AC3E}">
        <p14:creationId xmlns:p14="http://schemas.microsoft.com/office/powerpoint/2010/main" val="7693182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Benefits:</a:t>
            </a:r>
          </a:p>
          <a:p>
            <a:pPr algn="ct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Low cost — Hosting a website in S3 does not incur extra charges. You are paying standard S3 prices on GET requests and Data Transfer out of the bucket when a user visits your site.</a:t>
            </a:r>
          </a:p>
        </p:txBody>
      </p:sp>
    </p:spTree>
    <p:extLst>
      <p:ext uri="{BB962C8B-B14F-4D97-AF65-F5344CB8AC3E}">
        <p14:creationId xmlns:p14="http://schemas.microsoft.com/office/powerpoint/2010/main" val="25840044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Benefits:</a:t>
            </a:r>
          </a:p>
          <a:p>
            <a:pPr algn="ctr" rtl="1">
              <a:lnSpc>
                <a:spcPct val="107000"/>
              </a:lnSpc>
              <a:spcAft>
                <a:spcPts val="800"/>
              </a:spcAft>
            </a:pP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Low cost — Hosting a website in S3 does not incur extra charges. You are paying standard S3 prices on GET requests and Data Transfer out of the bucket when a user visits your site.</a:t>
            </a:r>
          </a:p>
          <a:p>
            <a:pPr algn="ctr" rtl="1">
              <a:lnSpc>
                <a:spcPct val="107000"/>
              </a:lnSpc>
              <a:spcAft>
                <a:spcPts val="800"/>
              </a:spcAft>
            </a:pP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GET Requests cost $0.004 per 10,000 requests</a:t>
            </a:r>
          </a:p>
          <a:p>
            <a:pPr algn="ctr" rtl="1">
              <a:lnSpc>
                <a:spcPct val="107000"/>
              </a:lnSpc>
              <a:spcAft>
                <a:spcPts val="800"/>
              </a:spcAft>
            </a:pP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Data Transfer Out cost $0.090 per GB (up to 10 TB / month)</a:t>
            </a:r>
          </a:p>
        </p:txBody>
      </p:sp>
    </p:spTree>
    <p:extLst>
      <p:ext uri="{BB962C8B-B14F-4D97-AF65-F5344CB8AC3E}">
        <p14:creationId xmlns:p14="http://schemas.microsoft.com/office/powerpoint/2010/main" val="246962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16">
            <a:extLst>
              <a:ext uri="{FF2B5EF4-FFF2-40B4-BE49-F238E27FC236}">
                <a16:creationId xmlns:a16="http://schemas.microsoft.com/office/drawing/2014/main" id="{ABABBC93-D5C2-D559-AA28-58E71D42A82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8136192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Benefits:</a:t>
            </a:r>
          </a:p>
          <a:p>
            <a:pPr algn="ctr" rtl="1">
              <a:lnSpc>
                <a:spcPct val="107000"/>
              </a:lnSpc>
              <a:spcAft>
                <a:spcPts val="800"/>
              </a:spcAft>
            </a:pP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 Cost breakdown example: Let’s say that www.my-awesome-site.com loads 20 resources. The total size of those resources per visit is 1MB. The average total monthly visits is 20,000. Then we estimate the total cost of S3 on a monthly basis at around $1.96 per month.</a:t>
            </a:r>
          </a:p>
          <a:p>
            <a:pPr algn="ctr" rtl="1">
              <a:lnSpc>
                <a:spcPct val="107000"/>
              </a:lnSpc>
              <a:spcAft>
                <a:spcPts val="800"/>
              </a:spcAft>
            </a:pP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Not long ago, you paid $10/month, so $2 is worth it.</a:t>
            </a:r>
          </a:p>
        </p:txBody>
      </p:sp>
    </p:spTree>
    <p:extLst>
      <p:ext uri="{BB962C8B-B14F-4D97-AF65-F5344CB8AC3E}">
        <p14:creationId xmlns:p14="http://schemas.microsoft.com/office/powerpoint/2010/main" val="291569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Benefits:</a:t>
            </a:r>
          </a:p>
          <a:p>
            <a:pPr algn="ct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Maintenance — Your static website now resides in S3. There is no longer any server side code to maintain and no web servers to configure and keep up to date.</a:t>
            </a:r>
          </a:p>
        </p:txBody>
      </p:sp>
    </p:spTree>
    <p:extLst>
      <p:ext uri="{BB962C8B-B14F-4D97-AF65-F5344CB8AC3E}">
        <p14:creationId xmlns:p14="http://schemas.microsoft.com/office/powerpoint/2010/main" val="25423386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Benefits:</a:t>
            </a:r>
          </a:p>
          <a:p>
            <a:pPr algn="ct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Scale — S3 is a high availability and durable service that AWS maintains. If your website goes from 10 users a day to 10 million, S3 scales your website automatically.</a:t>
            </a:r>
          </a:p>
        </p:txBody>
      </p:sp>
    </p:spTree>
    <p:extLst>
      <p:ext uri="{BB962C8B-B14F-4D97-AF65-F5344CB8AC3E}">
        <p14:creationId xmlns:p14="http://schemas.microsoft.com/office/powerpoint/2010/main" val="17371411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Benefits:</a:t>
            </a:r>
          </a:p>
          <a:p>
            <a:pPr algn="ctr" rtl="1">
              <a:lnSpc>
                <a:spcPct val="107000"/>
              </a:lnSpc>
              <a:spcAft>
                <a:spcPts val="800"/>
              </a:spcAft>
            </a:pP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Security — There is no server running that you maintain. Thus you avoid making configuration errors that make you vulnerable to attacks. You are still responsible for the security of your bucket.</a:t>
            </a:r>
          </a:p>
        </p:txBody>
      </p:sp>
    </p:spTree>
    <p:extLst>
      <p:ext uri="{BB962C8B-B14F-4D97-AF65-F5344CB8AC3E}">
        <p14:creationId xmlns:p14="http://schemas.microsoft.com/office/powerpoint/2010/main" val="20623777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7">
            <a:extLst>
              <a:ext uri="{FF2B5EF4-FFF2-40B4-BE49-F238E27FC236}">
                <a16:creationId xmlns:a16="http://schemas.microsoft.com/office/drawing/2014/main" id="{5AF457AD-0B83-41F7-4C7F-4F86EAC88D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5330929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589935"/>
            <a:ext cx="10761406" cy="5332564"/>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IAM</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algn="ct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Identity and Access Management (IAM)</a:t>
            </a:r>
          </a:p>
          <a:p>
            <a:pPr algn="ctr" rtl="1">
              <a:lnSpc>
                <a:spcPct val="107000"/>
              </a:lnSpc>
              <a:spcAft>
                <a:spcPts val="800"/>
              </a:spcAft>
            </a:pP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is a combination of policies and technologies that allows organizations to identify users and provide the right form of access as and when required</a:t>
            </a:r>
            <a:endPar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540312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589935"/>
            <a:ext cx="10761406" cy="5332564"/>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IAM</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algn="ct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Components of IAM</a:t>
            </a:r>
          </a:p>
          <a:p>
            <a:pPr algn="l" fontAlgn="base">
              <a:buFont typeface="Arial" panose="020B0604020202020204" pitchFamily="34" charset="0"/>
              <a:buChar char="•"/>
            </a:pPr>
            <a:r>
              <a:rPr lang="en-US" sz="3600" b="0" i="0" dirty="0">
                <a:solidFill>
                  <a:srgbClr val="273239"/>
                </a:solidFill>
                <a:effectLst/>
                <a:latin typeface="Nunito" pitchFamily="2" charset="0"/>
              </a:rPr>
              <a:t>Users</a:t>
            </a:r>
          </a:p>
          <a:p>
            <a:pPr algn="l" fontAlgn="base">
              <a:buFont typeface="Arial" panose="020B0604020202020204" pitchFamily="34" charset="0"/>
              <a:buChar char="•"/>
            </a:pPr>
            <a:r>
              <a:rPr lang="en-US" sz="3600" b="0" i="0" dirty="0">
                <a:solidFill>
                  <a:srgbClr val="273239"/>
                </a:solidFill>
                <a:effectLst/>
                <a:latin typeface="Nunito" pitchFamily="2" charset="0"/>
              </a:rPr>
              <a:t>Roles</a:t>
            </a:r>
          </a:p>
          <a:p>
            <a:pPr algn="l" fontAlgn="base">
              <a:buFont typeface="Arial" panose="020B0604020202020204" pitchFamily="34" charset="0"/>
              <a:buChar char="•"/>
            </a:pPr>
            <a:r>
              <a:rPr lang="en-US" sz="3600" b="0" i="0" dirty="0">
                <a:solidFill>
                  <a:srgbClr val="273239"/>
                </a:solidFill>
                <a:effectLst/>
                <a:latin typeface="Nunito" pitchFamily="2" charset="0"/>
              </a:rPr>
              <a:t>Groups</a:t>
            </a:r>
          </a:p>
          <a:p>
            <a:pPr algn="l" fontAlgn="base">
              <a:buFont typeface="Arial" panose="020B0604020202020204" pitchFamily="34" charset="0"/>
              <a:buChar char="•"/>
            </a:pPr>
            <a:r>
              <a:rPr lang="en-US" sz="3600" b="0" i="0" dirty="0">
                <a:solidFill>
                  <a:srgbClr val="273239"/>
                </a:solidFill>
                <a:effectLst/>
                <a:latin typeface="Nunito" pitchFamily="2" charset="0"/>
              </a:rPr>
              <a:t>Policies</a:t>
            </a:r>
          </a:p>
        </p:txBody>
      </p:sp>
    </p:spTree>
    <p:extLst>
      <p:ext uri="{BB962C8B-B14F-4D97-AF65-F5344CB8AC3E}">
        <p14:creationId xmlns:p14="http://schemas.microsoft.com/office/powerpoint/2010/main" val="24096164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589935"/>
            <a:ext cx="10761406" cy="5332564"/>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IAM</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algn="ct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Components of IAM</a:t>
            </a:r>
          </a:p>
          <a:p>
            <a:pPr algn="l" fontAlgn="base">
              <a:buFont typeface="Arial" panose="020B0604020202020204" pitchFamily="34" charset="0"/>
              <a:buChar char="•"/>
            </a:pPr>
            <a:r>
              <a:rPr lang="en-US" sz="3600" b="0" i="0" dirty="0">
                <a:solidFill>
                  <a:srgbClr val="273239"/>
                </a:solidFill>
                <a:effectLst/>
                <a:latin typeface="Nunito" pitchFamily="2" charset="0"/>
              </a:rPr>
              <a:t>Users</a:t>
            </a:r>
          </a:p>
          <a:p>
            <a:pPr algn="l" fontAlgn="base">
              <a:buFont typeface="Arial" panose="020B0604020202020204" pitchFamily="34" charset="0"/>
              <a:buChar char="•"/>
            </a:pPr>
            <a:r>
              <a:rPr lang="en-US" sz="3600" b="0" i="0" dirty="0">
                <a:solidFill>
                  <a:srgbClr val="273239"/>
                </a:solidFill>
                <a:effectLst/>
                <a:latin typeface="Nunito" pitchFamily="2" charset="0"/>
              </a:rPr>
              <a:t>Roles</a:t>
            </a:r>
          </a:p>
          <a:p>
            <a:pPr algn="l" fontAlgn="base">
              <a:buFont typeface="Arial" panose="020B0604020202020204" pitchFamily="34" charset="0"/>
              <a:buChar char="•"/>
            </a:pPr>
            <a:r>
              <a:rPr lang="en-US" sz="3600" b="0" i="0" dirty="0">
                <a:solidFill>
                  <a:srgbClr val="273239"/>
                </a:solidFill>
                <a:effectLst/>
                <a:latin typeface="Nunito" pitchFamily="2" charset="0"/>
              </a:rPr>
              <a:t>Groups</a:t>
            </a:r>
          </a:p>
          <a:p>
            <a:pPr algn="l" fontAlgn="base">
              <a:buFont typeface="Arial" panose="020B0604020202020204" pitchFamily="34" charset="0"/>
              <a:buChar char="•"/>
            </a:pPr>
            <a:r>
              <a:rPr lang="en-US" sz="3600" b="0" i="0" dirty="0">
                <a:solidFill>
                  <a:srgbClr val="273239"/>
                </a:solidFill>
                <a:effectLst/>
                <a:latin typeface="Nunito" pitchFamily="2" charset="0"/>
              </a:rPr>
              <a:t>Policies</a:t>
            </a:r>
          </a:p>
        </p:txBody>
      </p:sp>
    </p:spTree>
    <p:extLst>
      <p:ext uri="{BB962C8B-B14F-4D97-AF65-F5344CB8AC3E}">
        <p14:creationId xmlns:p14="http://schemas.microsoft.com/office/powerpoint/2010/main" val="7078645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7">
            <a:extLst>
              <a:ext uri="{FF2B5EF4-FFF2-40B4-BE49-F238E27FC236}">
                <a16:creationId xmlns:a16="http://schemas.microsoft.com/office/drawing/2014/main" id="{5AF457AD-0B83-41F7-4C7F-4F86EAC88D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53702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17">
            <a:extLst>
              <a:ext uri="{FF2B5EF4-FFF2-40B4-BE49-F238E27FC236}">
                <a16:creationId xmlns:a16="http://schemas.microsoft.com/office/drawing/2014/main" id="{A29503BC-9BB6-E692-043C-D830B6D5569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4003537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4" name="Picture 3" descr="A picture containing text, screenshot, font, design&#10;&#10;Description automatically generated">
            <a:extLst>
              <a:ext uri="{FF2B5EF4-FFF2-40B4-BE49-F238E27FC236}">
                <a16:creationId xmlns:a16="http://schemas.microsoft.com/office/drawing/2014/main" id="{A845E8D9-92C6-9841-47C2-A4FA2C98D870}"/>
              </a:ext>
            </a:extLst>
          </p:cNvPr>
          <p:cNvPicPr>
            <a:picLocks noChangeAspect="1"/>
          </p:cNvPicPr>
          <p:nvPr/>
        </p:nvPicPr>
        <p:blipFill rotWithShape="1">
          <a:blip r:embed="rId2">
            <a:extLst>
              <a:ext uri="{28A0092B-C50C-407E-A947-70E740481C1C}">
                <a14:useLocalDpi xmlns:a14="http://schemas.microsoft.com/office/drawing/2010/main" val="0"/>
              </a:ext>
            </a:extLst>
          </a:blip>
          <a:srcRect r="9614" b="-1"/>
          <a:stretch/>
        </p:blipFill>
        <p:spPr>
          <a:xfrm>
            <a:off x="2589211" y="643467"/>
            <a:ext cx="8951825" cy="5571066"/>
          </a:xfrm>
          <a:prstGeom prst="rect">
            <a:avLst/>
          </a:prstGeom>
        </p:spPr>
      </p:pic>
    </p:spTree>
    <p:extLst>
      <p:ext uri="{BB962C8B-B14F-4D97-AF65-F5344CB8AC3E}">
        <p14:creationId xmlns:p14="http://schemas.microsoft.com/office/powerpoint/2010/main" val="387086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4" name="Picture 3" descr="A picture containing text, screenshot, diagram&#10;&#10;Description automatically generated">
            <a:extLst>
              <a:ext uri="{FF2B5EF4-FFF2-40B4-BE49-F238E27FC236}">
                <a16:creationId xmlns:a16="http://schemas.microsoft.com/office/drawing/2014/main" id="{0C3D8E38-068F-85AB-9A55-196032E80C92}"/>
              </a:ext>
            </a:extLst>
          </p:cNvPr>
          <p:cNvPicPr>
            <a:picLocks noChangeAspect="1"/>
          </p:cNvPicPr>
          <p:nvPr/>
        </p:nvPicPr>
        <p:blipFill rotWithShape="1">
          <a:blip r:embed="rId2">
            <a:extLst>
              <a:ext uri="{28A0092B-C50C-407E-A947-70E740481C1C}">
                <a14:useLocalDpi xmlns:a14="http://schemas.microsoft.com/office/drawing/2010/main" val="0"/>
              </a:ext>
            </a:extLst>
          </a:blip>
          <a:srcRect r="10017" b="1"/>
          <a:stretch/>
        </p:blipFill>
        <p:spPr>
          <a:xfrm>
            <a:off x="2589211" y="643467"/>
            <a:ext cx="8951825" cy="5571066"/>
          </a:xfrm>
          <a:prstGeom prst="rect">
            <a:avLst/>
          </a:prstGeom>
        </p:spPr>
      </p:pic>
    </p:spTree>
    <p:extLst>
      <p:ext uri="{BB962C8B-B14F-4D97-AF65-F5344CB8AC3E}">
        <p14:creationId xmlns:p14="http://schemas.microsoft.com/office/powerpoint/2010/main" val="225341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4" name="Picture 3" descr="A picture containing text, screenshot, diagram, design&#10;&#10;Description automatically generated">
            <a:extLst>
              <a:ext uri="{FF2B5EF4-FFF2-40B4-BE49-F238E27FC236}">
                <a16:creationId xmlns:a16="http://schemas.microsoft.com/office/drawing/2014/main" id="{7E53BDDF-0CDA-9672-0994-9FA6E5351596}"/>
              </a:ext>
            </a:extLst>
          </p:cNvPr>
          <p:cNvPicPr>
            <a:picLocks noChangeAspect="1"/>
          </p:cNvPicPr>
          <p:nvPr/>
        </p:nvPicPr>
        <p:blipFill rotWithShape="1">
          <a:blip r:embed="rId2">
            <a:extLst>
              <a:ext uri="{28A0092B-C50C-407E-A947-70E740481C1C}">
                <a14:useLocalDpi xmlns:a14="http://schemas.microsoft.com/office/drawing/2010/main" val="0"/>
              </a:ext>
            </a:extLst>
          </a:blip>
          <a:srcRect r="9214" b="1"/>
          <a:stretch/>
        </p:blipFill>
        <p:spPr>
          <a:xfrm>
            <a:off x="2589211" y="643467"/>
            <a:ext cx="8951825" cy="5571066"/>
          </a:xfrm>
          <a:prstGeom prst="rect">
            <a:avLst/>
          </a:prstGeom>
        </p:spPr>
      </p:pic>
    </p:spTree>
    <p:extLst>
      <p:ext uri="{BB962C8B-B14F-4D97-AF65-F5344CB8AC3E}">
        <p14:creationId xmlns:p14="http://schemas.microsoft.com/office/powerpoint/2010/main" val="368796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4" name="Picture 3" descr="A picture containing text, screenshot, diagram, font&#10;&#10;Description automatically generated">
            <a:extLst>
              <a:ext uri="{FF2B5EF4-FFF2-40B4-BE49-F238E27FC236}">
                <a16:creationId xmlns:a16="http://schemas.microsoft.com/office/drawing/2014/main" id="{165880BE-F43E-BDA5-C886-2EF0B908A2B3}"/>
              </a:ext>
            </a:extLst>
          </p:cNvPr>
          <p:cNvPicPr>
            <a:picLocks noChangeAspect="1"/>
          </p:cNvPicPr>
          <p:nvPr/>
        </p:nvPicPr>
        <p:blipFill rotWithShape="1">
          <a:blip r:embed="rId2">
            <a:extLst>
              <a:ext uri="{28A0092B-C50C-407E-A947-70E740481C1C}">
                <a14:useLocalDpi xmlns:a14="http://schemas.microsoft.com/office/drawing/2010/main" val="0"/>
              </a:ext>
            </a:extLst>
          </a:blip>
          <a:srcRect r="9614" b="-1"/>
          <a:stretch/>
        </p:blipFill>
        <p:spPr>
          <a:xfrm>
            <a:off x="2589211" y="643467"/>
            <a:ext cx="8951825" cy="5571066"/>
          </a:xfrm>
          <a:prstGeom prst="rect">
            <a:avLst/>
          </a:prstGeom>
        </p:spPr>
      </p:pic>
    </p:spTree>
    <p:extLst>
      <p:ext uri="{BB962C8B-B14F-4D97-AF65-F5344CB8AC3E}">
        <p14:creationId xmlns:p14="http://schemas.microsoft.com/office/powerpoint/2010/main" val="2457595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4" name="Picture 3" descr="A picture containing text, screenshot&#10;&#10;Description automatically generated">
            <a:extLst>
              <a:ext uri="{FF2B5EF4-FFF2-40B4-BE49-F238E27FC236}">
                <a16:creationId xmlns:a16="http://schemas.microsoft.com/office/drawing/2014/main" id="{3E862367-0D5F-B199-A545-AE25C12A2B71}"/>
              </a:ext>
            </a:extLst>
          </p:cNvPr>
          <p:cNvPicPr>
            <a:picLocks noChangeAspect="1"/>
          </p:cNvPicPr>
          <p:nvPr/>
        </p:nvPicPr>
        <p:blipFill rotWithShape="1">
          <a:blip r:embed="rId2">
            <a:extLst>
              <a:ext uri="{28A0092B-C50C-407E-A947-70E740481C1C}">
                <a14:useLocalDpi xmlns:a14="http://schemas.microsoft.com/office/drawing/2010/main" val="0"/>
              </a:ext>
            </a:extLst>
          </a:blip>
          <a:srcRect r="9614" b="-1"/>
          <a:stretch/>
        </p:blipFill>
        <p:spPr>
          <a:xfrm>
            <a:off x="2589211" y="643467"/>
            <a:ext cx="8951825" cy="5571066"/>
          </a:xfrm>
          <a:prstGeom prst="rect">
            <a:avLst/>
          </a:prstGeom>
        </p:spPr>
      </p:pic>
    </p:spTree>
    <p:extLst>
      <p:ext uri="{BB962C8B-B14F-4D97-AF65-F5344CB8AC3E}">
        <p14:creationId xmlns:p14="http://schemas.microsoft.com/office/powerpoint/2010/main" val="3520101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3"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4" name="Picture 3">
            <a:extLst>
              <a:ext uri="{FF2B5EF4-FFF2-40B4-BE49-F238E27FC236}">
                <a16:creationId xmlns:a16="http://schemas.microsoft.com/office/drawing/2014/main" id="{6D3C0044-05C7-D7C8-414E-683EBF51C857}"/>
              </a:ext>
            </a:extLst>
          </p:cNvPr>
          <p:cNvPicPr>
            <a:picLocks noChangeAspect="1"/>
          </p:cNvPicPr>
          <p:nvPr/>
        </p:nvPicPr>
        <p:blipFill rotWithShape="1">
          <a:blip r:embed="rId2">
            <a:extLst>
              <a:ext uri="{28A0092B-C50C-407E-A947-70E740481C1C}">
                <a14:useLocalDpi xmlns:a14="http://schemas.microsoft.com/office/drawing/2010/main" val="0"/>
              </a:ext>
            </a:extLst>
          </a:blip>
          <a:srcRect l="782" r="9236" b="1"/>
          <a:stretch/>
        </p:blipFill>
        <p:spPr>
          <a:xfrm>
            <a:off x="2589211" y="643467"/>
            <a:ext cx="8951825" cy="5571066"/>
          </a:xfrm>
          <a:prstGeom prst="rect">
            <a:avLst/>
          </a:prstGeom>
        </p:spPr>
      </p:pic>
    </p:spTree>
    <p:extLst>
      <p:ext uri="{BB962C8B-B14F-4D97-AF65-F5344CB8AC3E}">
        <p14:creationId xmlns:p14="http://schemas.microsoft.com/office/powerpoint/2010/main" val="727844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3" name="Picture 2" descr="A screenshot of a web page&#10;&#10;Description automatically generated with low confidence">
            <a:extLst>
              <a:ext uri="{FF2B5EF4-FFF2-40B4-BE49-F238E27FC236}">
                <a16:creationId xmlns:a16="http://schemas.microsoft.com/office/drawing/2014/main" id="{2F65DF9F-0819-A94A-6B55-E0DFF7ECE4BA}"/>
              </a:ext>
            </a:extLst>
          </p:cNvPr>
          <p:cNvPicPr>
            <a:picLocks noChangeAspect="1"/>
          </p:cNvPicPr>
          <p:nvPr/>
        </p:nvPicPr>
        <p:blipFill rotWithShape="1">
          <a:blip r:embed="rId2">
            <a:extLst>
              <a:ext uri="{28A0092B-C50C-407E-A947-70E740481C1C}">
                <a14:useLocalDpi xmlns:a14="http://schemas.microsoft.com/office/drawing/2010/main" val="0"/>
              </a:ext>
            </a:extLst>
          </a:blip>
          <a:srcRect r="9614" b="-1"/>
          <a:stretch/>
        </p:blipFill>
        <p:spPr>
          <a:xfrm>
            <a:off x="2589211" y="643467"/>
            <a:ext cx="8951825" cy="5571066"/>
          </a:xfrm>
          <a:prstGeom prst="rect">
            <a:avLst/>
          </a:prstGeom>
        </p:spPr>
      </p:pic>
    </p:spTree>
    <p:extLst>
      <p:ext uri="{BB962C8B-B14F-4D97-AF65-F5344CB8AC3E}">
        <p14:creationId xmlns:p14="http://schemas.microsoft.com/office/powerpoint/2010/main" val="45836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custDataLst>
              <p:tags r:id="rId1"/>
            </p:custDataLst>
          </p:nvPr>
        </p:nvSpPr>
        <p:spPr>
          <a:xfrm>
            <a:off x="0" y="0"/>
            <a:ext cx="12192000" cy="6858000"/>
          </a:xfrm>
          <a:prstGeom prst="rect">
            <a:avLst/>
          </a:prstGeom>
          <a:gradFill rotWithShape="1">
            <a:gsLst>
              <a:gs pos="0">
                <a:srgbClr val="964305">
                  <a:tint val="92000"/>
                  <a:satMod val="170000"/>
                </a:srgbClr>
              </a:gs>
              <a:gs pos="15000">
                <a:srgbClr val="964305">
                  <a:tint val="92000"/>
                  <a:shade val="99000"/>
                  <a:satMod val="170000"/>
                </a:srgbClr>
              </a:gs>
              <a:gs pos="62000">
                <a:srgbClr val="964305">
                  <a:tint val="96000"/>
                  <a:shade val="80000"/>
                  <a:satMod val="170000"/>
                </a:srgbClr>
              </a:gs>
              <a:gs pos="97000">
                <a:srgbClr val="964305">
                  <a:tint val="98000"/>
                  <a:shade val="63000"/>
                  <a:satMod val="170000"/>
                </a:srgbClr>
              </a:gs>
              <a:gs pos="100000">
                <a:srgbClr val="964305">
                  <a:shade val="62000"/>
                  <a:satMod val="170000"/>
                </a:srgbClr>
              </a:gs>
            </a:gsLst>
            <a:path path="circle">
              <a:fillToRect l="50000" t="50000" r="50000" b="50000"/>
            </a:path>
          </a:gradFill>
          <a:ln w="9525" cap="flat" cmpd="sng" algn="ctr">
            <a:solidFill>
              <a:srgbClr val="964305"/>
            </a:solidFill>
            <a:prstDash val="solid"/>
          </a:ln>
          <a:effectLst>
            <a:outerShdw blurRad="63500" dist="25400" dir="5400000" rotWithShape="0">
              <a:srgbClr val="000000">
                <a:alpha val="43137"/>
              </a:srgbClr>
            </a:outerShdw>
          </a:effectLst>
        </p:spPr>
        <p:txBody>
          <a:bodyPr>
            <a:normAutofit lnSpcReduction="10000"/>
          </a:bodyPr>
          <a:lstStyle>
            <a:lvl1pPr marL="0" indent="0" algn="r" rtl="0" eaLnBrk="1" latinLnBrk="0" hangingPunct="1">
              <a:lnSpc>
                <a:spcPct val="100000"/>
              </a:lnSpc>
              <a:spcBef>
                <a:spcPts val="600"/>
              </a:spcBef>
              <a:buClr>
                <a:schemeClr val="accent1"/>
              </a:buClr>
              <a:buSzPct val="80000"/>
              <a:buFont typeface="Wingdings 2"/>
              <a:buNone/>
              <a:defRPr kumimoji="0" lang="ar-SA" sz="2000" b="0" kern="1200">
                <a:solidFill>
                  <a:schemeClr val="tx1"/>
                </a:solidFill>
                <a:latin typeface="Georgia" pitchFamily="18" charset="0"/>
                <a:ea typeface="+mn-ea"/>
                <a:cs typeface="+mn-cs"/>
              </a:defRPr>
            </a:lvl1pPr>
            <a:lvl2pPr marL="457200" indent="0" algn="r" rtl="0" eaLnBrk="1" latinLnBrk="0" hangingPunct="1">
              <a:lnSpc>
                <a:spcPct val="100000"/>
              </a:lnSpc>
              <a:spcBef>
                <a:spcPts val="550"/>
              </a:spcBef>
              <a:buClr>
                <a:schemeClr val="accent1"/>
              </a:buClr>
              <a:buFont typeface="Verdana"/>
              <a:buNone/>
              <a:defRPr kumimoji="0" lang="ar-SA" sz="2800" kern="1200">
                <a:solidFill>
                  <a:schemeClr val="tx1">
                    <a:tint val="75000"/>
                  </a:schemeClr>
                </a:solidFill>
                <a:latin typeface="+mn-lt"/>
                <a:ea typeface="+mn-ea"/>
                <a:cs typeface="+mn-cs"/>
              </a:defRPr>
            </a:lvl2pPr>
            <a:lvl3pPr marL="914400" indent="0" algn="r" rtl="0" eaLnBrk="1" latinLnBrk="0" hangingPunct="1">
              <a:lnSpc>
                <a:spcPct val="100000"/>
              </a:lnSpc>
              <a:spcBef>
                <a:spcPct val="20000"/>
              </a:spcBef>
              <a:buClr>
                <a:schemeClr val="accent2"/>
              </a:buClr>
              <a:buFont typeface="Wingdings 2"/>
              <a:buNone/>
              <a:defRPr kumimoji="0" lang="ar-SA" sz="2400" kern="1200">
                <a:solidFill>
                  <a:schemeClr val="tx1">
                    <a:tint val="75000"/>
                  </a:schemeClr>
                </a:solidFill>
                <a:latin typeface="+mn-lt"/>
                <a:ea typeface="+mn-ea"/>
                <a:cs typeface="+mn-cs"/>
              </a:defRPr>
            </a:lvl3pPr>
            <a:lvl4pPr marL="1371600" indent="0" algn="r" rtl="0" eaLnBrk="1" latinLnBrk="0" hangingPunct="1">
              <a:lnSpc>
                <a:spcPct val="100000"/>
              </a:lnSpc>
              <a:spcBef>
                <a:spcPct val="20000"/>
              </a:spcBef>
              <a:buClr>
                <a:schemeClr val="accent3"/>
              </a:buClr>
              <a:buFont typeface="Wingdings 2"/>
              <a:buNone/>
              <a:defRPr kumimoji="0" lang="ar-SA" sz="2000" kern="1200">
                <a:solidFill>
                  <a:schemeClr val="tx1">
                    <a:tint val="75000"/>
                  </a:schemeClr>
                </a:solidFill>
                <a:latin typeface="+mn-lt"/>
                <a:ea typeface="+mn-ea"/>
                <a:cs typeface="+mn-cs"/>
              </a:defRPr>
            </a:lvl4pPr>
            <a:lvl5pPr marL="1828800" indent="0" algn="r" rtl="0" eaLnBrk="1" latinLnBrk="0" hangingPunct="1">
              <a:lnSpc>
                <a:spcPct val="100000"/>
              </a:lnSpc>
              <a:spcBef>
                <a:spcPct val="20000"/>
              </a:spcBef>
              <a:buClr>
                <a:schemeClr val="accent4"/>
              </a:buClr>
              <a:buFont typeface="Wingdings 2"/>
              <a:buNone/>
              <a:defRPr kumimoji="0" lang="ar-SA" sz="2000" kern="1200">
                <a:solidFill>
                  <a:schemeClr val="tx1">
                    <a:tint val="75000"/>
                  </a:schemeClr>
                </a:solidFill>
                <a:latin typeface="+mn-lt"/>
                <a:ea typeface="+mn-ea"/>
                <a:cs typeface="+mn-cs"/>
              </a:defRPr>
            </a:lvl5pPr>
            <a:lvl6pPr marL="2286000" indent="0" algn="r" rtl="0" eaLnBrk="1" latinLnBrk="0" hangingPunct="1">
              <a:lnSpc>
                <a:spcPct val="100000"/>
              </a:lnSpc>
              <a:spcBef>
                <a:spcPct val="20000"/>
              </a:spcBef>
              <a:buClr>
                <a:schemeClr val="accent5"/>
              </a:buClr>
              <a:buFont typeface="Wingdings 2"/>
              <a:buNone/>
              <a:defRPr kumimoji="0" lang="ar-SA" sz="2000" kern="1200">
                <a:solidFill>
                  <a:schemeClr val="tx1">
                    <a:tint val="75000"/>
                  </a:schemeClr>
                </a:solidFill>
                <a:latin typeface="+mn-lt"/>
                <a:ea typeface="+mn-ea"/>
                <a:cs typeface="+mn-cs"/>
              </a:defRPr>
            </a:lvl6pPr>
            <a:lvl7pPr marL="2743200" indent="0" algn="r" rtl="0" eaLnBrk="1" latinLnBrk="0" hangingPunct="1">
              <a:lnSpc>
                <a:spcPct val="100000"/>
              </a:lnSpc>
              <a:spcBef>
                <a:spcPct val="20000"/>
              </a:spcBef>
              <a:buClr>
                <a:schemeClr val="accent6"/>
              </a:buClr>
              <a:buFont typeface="Wingdings 2"/>
              <a:buNone/>
              <a:defRPr kumimoji="0" lang="ar-SA" sz="2000" kern="1200">
                <a:solidFill>
                  <a:schemeClr val="tx1">
                    <a:tint val="75000"/>
                  </a:schemeClr>
                </a:solidFill>
                <a:latin typeface="+mn-lt"/>
                <a:ea typeface="+mn-ea"/>
                <a:cs typeface="+mn-cs"/>
              </a:defRPr>
            </a:lvl7pPr>
            <a:lvl8pPr marL="3200400" indent="0" algn="r" rtl="0" eaLnBrk="1" latinLnBrk="0" hangingPunct="1">
              <a:lnSpc>
                <a:spcPct val="100000"/>
              </a:lnSpc>
              <a:spcBef>
                <a:spcPct val="20000"/>
              </a:spcBef>
              <a:buClr>
                <a:schemeClr val="accent6"/>
              </a:buClr>
              <a:buFont typeface="Wingdings 2"/>
              <a:buNone/>
              <a:defRPr kumimoji="0" lang="ar-SA" sz="2000" kern="1200">
                <a:solidFill>
                  <a:schemeClr val="tx1">
                    <a:tint val="75000"/>
                  </a:schemeClr>
                </a:solidFill>
                <a:latin typeface="+mn-lt"/>
                <a:ea typeface="+mn-ea"/>
                <a:cs typeface="+mn-cs"/>
              </a:defRPr>
            </a:lvl8pPr>
            <a:lvl9pPr marL="3657600" indent="0" algn="r" rtl="0" eaLnBrk="1" latinLnBrk="0" hangingPunct="1">
              <a:lnSpc>
                <a:spcPct val="100000"/>
              </a:lnSpc>
              <a:spcBef>
                <a:spcPct val="20000"/>
              </a:spcBef>
              <a:buClr>
                <a:schemeClr val="accent6"/>
              </a:buClr>
              <a:buFont typeface="Wingdings 2"/>
              <a:buNone/>
              <a:defRPr kumimoji="0" lang="ar-SA" sz="2000" kern="1200">
                <a:solidFill>
                  <a:schemeClr val="tx1">
                    <a:tint val="75000"/>
                  </a:schemeClr>
                </a:solidFill>
                <a:latin typeface="+mn-lt"/>
                <a:ea typeface="+mn-ea"/>
                <a:cs typeface="+mn-cs"/>
              </a:defRPr>
            </a:lvl9pPr>
            <a:extLst/>
          </a:lstStyle>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endPar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endParaRPr>
          </a:p>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r>
              <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rPr>
              <a:t>About the trainer</a:t>
            </a:r>
          </a:p>
          <a:p>
            <a:pPr marL="0" marR="0" lvl="0" indent="0" algn="ctr" defTabSz="914400" rtl="1" eaLnBrk="1" fontAlgn="auto" latinLnBrk="0" hangingPunct="1">
              <a:lnSpc>
                <a:spcPct val="100000"/>
              </a:lnSpc>
              <a:spcBef>
                <a:spcPts val="600"/>
              </a:spcBef>
              <a:spcAft>
                <a:spcPts val="0"/>
              </a:spcAft>
              <a:buClr>
                <a:srgbClr val="3891A7"/>
              </a:buClr>
              <a:buSzPct val="80000"/>
              <a:buFont typeface="Wingdings 2"/>
              <a:buNone/>
              <a:tabLst/>
              <a:defRPr/>
            </a:pPr>
            <a:r>
              <a:rPr kumimoji="0" lang="en-US" sz="4800" b="1"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Berlin Sans FB Demi" pitchFamily="34" charset="0"/>
                <a:ea typeface="+mn-ea"/>
                <a:cs typeface="+mn-cs"/>
              </a:rPr>
              <a:t>Eng. </a:t>
            </a:r>
            <a:r>
              <a:rPr kumimoji="0" lang="en-US" sz="4800" b="1" i="0" u="none" strike="noStrike" kern="1200" cap="none" spc="0" normalizeH="0" baseline="0" noProof="0" dirty="0" err="1">
                <a:ln>
                  <a:solidFill>
                    <a:srgbClr val="475A8D">
                      <a:lumMod val="75000"/>
                    </a:srgbClr>
                  </a:solidFill>
                </a:ln>
                <a:solidFill>
                  <a:srgbClr val="FFFFFF"/>
                </a:solidFill>
                <a:effectLst>
                  <a:outerShdw dist="12700" dir="2760000" algn="ctr" rotWithShape="0">
                    <a:srgbClr val="000000"/>
                  </a:outerShdw>
                </a:effectLst>
                <a:uLnTx/>
                <a:uFillTx/>
                <a:latin typeface="Berlin Sans FB Demi" pitchFamily="34" charset="0"/>
                <a:ea typeface="+mn-ea"/>
                <a:cs typeface="+mn-cs"/>
              </a:rPr>
              <a:t>AbuAnas</a:t>
            </a:r>
            <a:r>
              <a:rPr kumimoji="0" lang="en-US" sz="4800" b="1"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Berlin Sans FB Demi" pitchFamily="34" charset="0"/>
                <a:ea typeface="+mn-ea"/>
                <a:cs typeface="+mn-cs"/>
              </a:rPr>
              <a:t> </a:t>
            </a:r>
            <a:r>
              <a:rPr kumimoji="0" lang="en-US" sz="4800" b="1" i="0" u="none" strike="noStrike" kern="1200" cap="none" spc="0" normalizeH="0" baseline="0" noProof="0" dirty="0" err="1">
                <a:ln>
                  <a:solidFill>
                    <a:srgbClr val="475A8D">
                      <a:lumMod val="75000"/>
                    </a:srgbClr>
                  </a:solidFill>
                </a:ln>
                <a:solidFill>
                  <a:srgbClr val="FFFFFF"/>
                </a:solidFill>
                <a:effectLst>
                  <a:outerShdw dist="12700" dir="2760000" algn="ctr" rotWithShape="0">
                    <a:srgbClr val="000000"/>
                  </a:outerShdw>
                </a:effectLst>
                <a:uLnTx/>
                <a:uFillTx/>
                <a:latin typeface="Berlin Sans FB Demi" pitchFamily="34" charset="0"/>
                <a:ea typeface="+mn-ea"/>
                <a:cs typeface="+mn-cs"/>
              </a:rPr>
              <a:t>Mashharawi</a:t>
            </a:r>
            <a:endParaRPr kumimoji="0" lang="en-US" sz="4800" b="1"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Berlin Sans FB Demi" pitchFamily="34" charset="0"/>
              <a:ea typeface="+mn-ea"/>
              <a:cs typeface="+mn-cs"/>
            </a:endParaRPr>
          </a:p>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r>
              <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rPr>
              <a:t>System &amp; </a:t>
            </a:r>
            <a:r>
              <a:rPr lang="en-US" sz="3800" dirty="0">
                <a:ln>
                  <a:solidFill>
                    <a:srgbClr val="475A8D">
                      <a:lumMod val="75000"/>
                    </a:srgbClr>
                  </a:solidFill>
                </a:ln>
                <a:solidFill>
                  <a:srgbClr val="FFFFFF"/>
                </a:solidFill>
                <a:effectLst>
                  <a:outerShdw dist="12700" dir="2760000" algn="ctr" rotWithShape="0">
                    <a:srgbClr val="000000"/>
                  </a:outerShdw>
                </a:effectLst>
                <a:latin typeface="Comic Sans MS" pitchFamily="66" charset="0"/>
              </a:rPr>
              <a:t>Cloud</a:t>
            </a:r>
            <a:r>
              <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rPr>
              <a:t> Engineer</a:t>
            </a:r>
          </a:p>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r>
              <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rPr>
              <a:t>High Tech. Expert</a:t>
            </a:r>
          </a:p>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r>
              <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rPr>
              <a:t>Computer Science – Baghdad University – Iraq </a:t>
            </a:r>
          </a:p>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r>
              <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rPr>
              <a:t>Microsoft Certified System Engineer</a:t>
            </a:r>
          </a:p>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r>
              <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rPr>
              <a:t>Cisco Admin</a:t>
            </a:r>
          </a:p>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r>
              <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rPr>
              <a:t>Trainer</a:t>
            </a:r>
          </a:p>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r>
              <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rPr>
              <a:t>Over than 15 years of networking and helpdesk assistance</a:t>
            </a:r>
          </a:p>
          <a:p>
            <a:pPr marL="0" marR="0" lvl="0" indent="0" algn="l" defTabSz="914400" rtl="1" eaLnBrk="1" fontAlgn="auto" latinLnBrk="0" hangingPunct="1">
              <a:lnSpc>
                <a:spcPct val="100000"/>
              </a:lnSpc>
              <a:spcBef>
                <a:spcPts val="600"/>
              </a:spcBef>
              <a:spcAft>
                <a:spcPts val="0"/>
              </a:spcAft>
              <a:buClr>
                <a:srgbClr val="3891A7"/>
              </a:buClr>
              <a:buSzPct val="80000"/>
              <a:buFont typeface="Wingdings 2"/>
              <a:buNone/>
              <a:tabLst/>
              <a:defRPr/>
            </a:pPr>
            <a:endParaRPr kumimoji="0" lang="en-US" sz="3800" b="0" i="0" u="none" strike="noStrike" kern="1200" cap="none" spc="0" normalizeH="0" baseline="0" noProof="0" dirty="0">
              <a:ln>
                <a:solidFill>
                  <a:srgbClr val="475A8D">
                    <a:lumMod val="75000"/>
                  </a:srgbClr>
                </a:solidFill>
              </a:ln>
              <a:solidFill>
                <a:srgbClr val="FFFFFF"/>
              </a:solidFill>
              <a:effectLst>
                <a:outerShdw dist="12700" dir="2760000" algn="ctr" rotWithShape="0">
                  <a:srgbClr val="000000"/>
                </a:outerShdw>
              </a:effectLst>
              <a:uLnTx/>
              <a:uFillTx/>
              <a:latin typeface="Comic Sans MS" pitchFamily="66" charset="0"/>
              <a:ea typeface="+mn-ea"/>
              <a:cs typeface="+mn-cs"/>
            </a:endParaRPr>
          </a:p>
        </p:txBody>
      </p:sp>
    </p:spTree>
    <p:extLst>
      <p:ext uri="{BB962C8B-B14F-4D97-AF65-F5344CB8AC3E}">
        <p14:creationId xmlns:p14="http://schemas.microsoft.com/office/powerpoint/2010/main" val="22385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down)">
                                      <p:cBhvr>
                                        <p:cTn id="15" dur="580">
                                          <p:stCondLst>
                                            <p:cond delay="0"/>
                                          </p:stCondLst>
                                        </p:cTn>
                                        <p:tgtEl>
                                          <p:spTgt spid="6">
                                            <p:txEl>
                                              <p:pRg st="2" end="2"/>
                                            </p:txEl>
                                          </p:spTgt>
                                        </p:tgtEl>
                                      </p:cBhvr>
                                    </p:animEffect>
                                    <p:anim calcmode="lin" valueType="num">
                                      <p:cBhvr>
                                        <p:cTn id="16"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6">
                                            <p:txEl>
                                              <p:pRg st="2" end="2"/>
                                            </p:txEl>
                                          </p:spTgt>
                                        </p:tgtEl>
                                      </p:cBhvr>
                                      <p:to x="100000" y="60000"/>
                                    </p:animScale>
                                    <p:animScale>
                                      <p:cBhvr>
                                        <p:cTn id="22" dur="166" decel="50000">
                                          <p:stCondLst>
                                            <p:cond delay="676"/>
                                          </p:stCondLst>
                                        </p:cTn>
                                        <p:tgtEl>
                                          <p:spTgt spid="6">
                                            <p:txEl>
                                              <p:pRg st="2" end="2"/>
                                            </p:txEl>
                                          </p:spTgt>
                                        </p:tgtEl>
                                      </p:cBhvr>
                                      <p:to x="100000" y="100000"/>
                                    </p:animScale>
                                    <p:animScale>
                                      <p:cBhvr>
                                        <p:cTn id="23" dur="26">
                                          <p:stCondLst>
                                            <p:cond delay="1312"/>
                                          </p:stCondLst>
                                        </p:cTn>
                                        <p:tgtEl>
                                          <p:spTgt spid="6">
                                            <p:txEl>
                                              <p:pRg st="2" end="2"/>
                                            </p:txEl>
                                          </p:spTgt>
                                        </p:tgtEl>
                                      </p:cBhvr>
                                      <p:to x="100000" y="80000"/>
                                    </p:animScale>
                                    <p:animScale>
                                      <p:cBhvr>
                                        <p:cTn id="24" dur="166" decel="50000">
                                          <p:stCondLst>
                                            <p:cond delay="1338"/>
                                          </p:stCondLst>
                                        </p:cTn>
                                        <p:tgtEl>
                                          <p:spTgt spid="6">
                                            <p:txEl>
                                              <p:pRg st="2" end="2"/>
                                            </p:txEl>
                                          </p:spTgt>
                                        </p:tgtEl>
                                      </p:cBhvr>
                                      <p:to x="100000" y="100000"/>
                                    </p:animScale>
                                    <p:animScale>
                                      <p:cBhvr>
                                        <p:cTn id="25" dur="26">
                                          <p:stCondLst>
                                            <p:cond delay="1642"/>
                                          </p:stCondLst>
                                        </p:cTn>
                                        <p:tgtEl>
                                          <p:spTgt spid="6">
                                            <p:txEl>
                                              <p:pRg st="2" end="2"/>
                                            </p:txEl>
                                          </p:spTgt>
                                        </p:tgtEl>
                                      </p:cBhvr>
                                      <p:to x="100000" y="90000"/>
                                    </p:animScale>
                                    <p:animScale>
                                      <p:cBhvr>
                                        <p:cTn id="26" dur="166" decel="50000">
                                          <p:stCondLst>
                                            <p:cond delay="1668"/>
                                          </p:stCondLst>
                                        </p:cTn>
                                        <p:tgtEl>
                                          <p:spTgt spid="6">
                                            <p:txEl>
                                              <p:pRg st="2" end="2"/>
                                            </p:txEl>
                                          </p:spTgt>
                                        </p:tgtEl>
                                      </p:cBhvr>
                                      <p:to x="100000" y="100000"/>
                                    </p:animScale>
                                    <p:animScale>
                                      <p:cBhvr>
                                        <p:cTn id="27" dur="26">
                                          <p:stCondLst>
                                            <p:cond delay="1808"/>
                                          </p:stCondLst>
                                        </p:cTn>
                                        <p:tgtEl>
                                          <p:spTgt spid="6">
                                            <p:txEl>
                                              <p:pRg st="2" end="2"/>
                                            </p:txEl>
                                          </p:spTgt>
                                        </p:tgtEl>
                                      </p:cBhvr>
                                      <p:to x="100000" y="95000"/>
                                    </p:animScale>
                                    <p:animScale>
                                      <p:cBhvr>
                                        <p:cTn id="28" dur="166" decel="50000">
                                          <p:stCondLst>
                                            <p:cond delay="1834"/>
                                          </p:stCondLst>
                                        </p:cTn>
                                        <p:tgtEl>
                                          <p:spTgt spid="6">
                                            <p:txEl>
                                              <p:pRg st="2" end="2"/>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randombar(horizontal)">
                                      <p:cBhvr>
                                        <p:cTn id="33" dur="500"/>
                                        <p:tgtEl>
                                          <p:spTgt spid="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
                                            <p:txEl>
                                              <p:pRg st="4" end="4"/>
                                            </p:txEl>
                                          </p:spTgt>
                                        </p:tgtEl>
                                        <p:attrNameLst>
                                          <p:attrName>style.visibility</p:attrName>
                                        </p:attrNameLst>
                                      </p:cBhvr>
                                      <p:to>
                                        <p:strVal val="visible"/>
                                      </p:to>
                                    </p:set>
                                    <p:animEffect transition="in" filter="fade">
                                      <p:cBhvr>
                                        <p:cTn id="38" dur="1000"/>
                                        <p:tgtEl>
                                          <p:spTgt spid="6">
                                            <p:txEl>
                                              <p:pRg st="4" end="4"/>
                                            </p:txEl>
                                          </p:spTgt>
                                        </p:tgtEl>
                                      </p:cBhvr>
                                    </p:animEffect>
                                    <p:anim calcmode="lin" valueType="num">
                                      <p:cBhvr>
                                        <p:cTn id="3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Effect transition="in" filter="fade">
                                      <p:cBhvr>
                                        <p:cTn id="45" dur="1000"/>
                                        <p:tgtEl>
                                          <p:spTgt spid="6">
                                            <p:txEl>
                                              <p:pRg st="5" end="5"/>
                                            </p:txEl>
                                          </p:spTgt>
                                        </p:tgtEl>
                                      </p:cBhvr>
                                    </p:animEffect>
                                    <p:anim calcmode="lin" valueType="num">
                                      <p:cBhvr>
                                        <p:cTn id="46"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6">
                                            <p:txEl>
                                              <p:pRg st="6" end="6"/>
                                            </p:txEl>
                                          </p:spTgt>
                                        </p:tgtEl>
                                        <p:attrNameLst>
                                          <p:attrName>style.visibility</p:attrName>
                                        </p:attrNameLst>
                                      </p:cBhvr>
                                      <p:to>
                                        <p:strVal val="visible"/>
                                      </p:to>
                                    </p:set>
                                    <p:animEffect transition="in" filter="fade">
                                      <p:cBhvr>
                                        <p:cTn id="52" dur="1000"/>
                                        <p:tgtEl>
                                          <p:spTgt spid="6">
                                            <p:txEl>
                                              <p:pRg st="6" end="6"/>
                                            </p:txEl>
                                          </p:spTgt>
                                        </p:tgtEl>
                                      </p:cBhvr>
                                    </p:animEffect>
                                    <p:anim calcmode="lin" valueType="num">
                                      <p:cBhvr>
                                        <p:cTn id="5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animEffect transition="in" filter="fade">
                                      <p:cBhvr>
                                        <p:cTn id="59" dur="1000"/>
                                        <p:tgtEl>
                                          <p:spTgt spid="6">
                                            <p:txEl>
                                              <p:pRg st="7" end="7"/>
                                            </p:txEl>
                                          </p:spTgt>
                                        </p:tgtEl>
                                      </p:cBhvr>
                                    </p:animEffect>
                                    <p:anim calcmode="lin" valueType="num">
                                      <p:cBhvr>
                                        <p:cTn id="60"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6">
                                            <p:txEl>
                                              <p:pRg st="8" end="8"/>
                                            </p:txEl>
                                          </p:spTgt>
                                        </p:tgtEl>
                                        <p:attrNameLst>
                                          <p:attrName>style.visibility</p:attrName>
                                        </p:attrNameLst>
                                      </p:cBhvr>
                                      <p:to>
                                        <p:strVal val="visible"/>
                                      </p:to>
                                    </p:set>
                                    <p:animEffect transition="in" filter="fade">
                                      <p:cBhvr>
                                        <p:cTn id="66" dur="1000"/>
                                        <p:tgtEl>
                                          <p:spTgt spid="6">
                                            <p:txEl>
                                              <p:pRg st="8" end="8"/>
                                            </p:txEl>
                                          </p:spTgt>
                                        </p:tgtEl>
                                      </p:cBhvr>
                                    </p:animEffect>
                                    <p:anim calcmode="lin" valueType="num">
                                      <p:cBhvr>
                                        <p:cTn id="67"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6">
                                            <p:txEl>
                                              <p:pRg st="9" end="9"/>
                                            </p:txEl>
                                          </p:spTgt>
                                        </p:tgtEl>
                                        <p:attrNameLst>
                                          <p:attrName>style.visibility</p:attrName>
                                        </p:attrNameLst>
                                      </p:cBhvr>
                                      <p:to>
                                        <p:strVal val="visible"/>
                                      </p:to>
                                    </p:set>
                                    <p:animEffect transition="in" filter="fade">
                                      <p:cBhvr>
                                        <p:cTn id="73" dur="1000"/>
                                        <p:tgtEl>
                                          <p:spTgt spid="6">
                                            <p:txEl>
                                              <p:pRg st="9" end="9"/>
                                            </p:txEl>
                                          </p:spTgt>
                                        </p:tgtEl>
                                      </p:cBhvr>
                                    </p:animEffect>
                                    <p:anim calcmode="lin" valueType="num">
                                      <p:cBhvr>
                                        <p:cTn id="7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75"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design">
            <a:extLst>
              <a:ext uri="{FF2B5EF4-FFF2-40B4-BE49-F238E27FC236}">
                <a16:creationId xmlns:a16="http://schemas.microsoft.com/office/drawing/2014/main" id="{EE88FB58-312C-3987-DD28-1F82FA86F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257" y="1037891"/>
            <a:ext cx="8497486" cy="4782217"/>
          </a:xfrm>
          <a:prstGeom prst="rect">
            <a:avLst/>
          </a:prstGeom>
        </p:spPr>
      </p:pic>
    </p:spTree>
    <p:extLst>
      <p:ext uri="{BB962C8B-B14F-4D97-AF65-F5344CB8AC3E}">
        <p14:creationId xmlns:p14="http://schemas.microsoft.com/office/powerpoint/2010/main" val="3442375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 page&#10;&#10;Description automatically generated with low confidence">
            <a:extLst>
              <a:ext uri="{FF2B5EF4-FFF2-40B4-BE49-F238E27FC236}">
                <a16:creationId xmlns:a16="http://schemas.microsoft.com/office/drawing/2014/main" id="{9D7901B9-F079-AECC-EB87-4A3019FA44A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71804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web page&#10;&#10;Description automatically generated">
            <a:extLst>
              <a:ext uri="{FF2B5EF4-FFF2-40B4-BE49-F238E27FC236}">
                <a16:creationId xmlns:a16="http://schemas.microsoft.com/office/drawing/2014/main" id="{E3AB372D-0224-21C7-3117-3242466DAE4E}"/>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p:blipFill>
        <p:spPr>
          <a:xfrm>
            <a:off x="20" y="10"/>
            <a:ext cx="12191980" cy="6857990"/>
          </a:xfrm>
          <a:prstGeom prst="rect">
            <a:avLst/>
          </a:prstGeom>
        </p:spPr>
      </p:pic>
    </p:spTree>
    <p:extLst>
      <p:ext uri="{BB962C8B-B14F-4D97-AF65-F5344CB8AC3E}">
        <p14:creationId xmlns:p14="http://schemas.microsoft.com/office/powerpoint/2010/main" val="1126675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3">
            <a:extLst>
              <a:ext uri="{FF2B5EF4-FFF2-40B4-BE49-F238E27FC236}">
                <a16:creationId xmlns:a16="http://schemas.microsoft.com/office/drawing/2014/main" id="{5CB2E704-6903-F4C9-50D6-E849DADA9A8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123756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2">
            <a:extLst>
              <a:ext uri="{FF2B5EF4-FFF2-40B4-BE49-F238E27FC236}">
                <a16:creationId xmlns:a16="http://schemas.microsoft.com/office/drawing/2014/main" id="{8B8BED2E-5669-5BC2-6888-BAA54A229AE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39221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CFE8930-21F5-C04C-98B1-49D574D14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432" y="604684"/>
            <a:ext cx="10855568" cy="5722373"/>
          </a:xfrm>
          <a:prstGeom prst="rect">
            <a:avLst/>
          </a:prstGeom>
        </p:spPr>
      </p:pic>
    </p:spTree>
    <p:extLst>
      <p:ext uri="{BB962C8B-B14F-4D97-AF65-F5344CB8AC3E}">
        <p14:creationId xmlns:p14="http://schemas.microsoft.com/office/powerpoint/2010/main" val="62369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F162F6F-0B26-D1CE-3CA5-B5900FAE3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45" y="648929"/>
            <a:ext cx="11430000" cy="5501148"/>
          </a:xfrm>
          <a:prstGeom prst="rect">
            <a:avLst/>
          </a:prstGeom>
        </p:spPr>
      </p:pic>
    </p:spTree>
    <p:extLst>
      <p:ext uri="{BB962C8B-B14F-4D97-AF65-F5344CB8AC3E}">
        <p14:creationId xmlns:p14="http://schemas.microsoft.com/office/powerpoint/2010/main" val="2244019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0">
            <a:extLst>
              <a:ext uri="{FF2B5EF4-FFF2-40B4-BE49-F238E27FC236}">
                <a16:creationId xmlns:a16="http://schemas.microsoft.com/office/drawing/2014/main" id="{12427866-88A5-44F2-05BD-4D7E1562293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228885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1">
            <a:extLst>
              <a:ext uri="{FF2B5EF4-FFF2-40B4-BE49-F238E27FC236}">
                <a16:creationId xmlns:a16="http://schemas.microsoft.com/office/drawing/2014/main" id="{10FDBF5E-3547-6BFF-4861-3614A9F20D9E}"/>
              </a:ext>
            </a:extLst>
          </p:cNvPr>
          <p:cNvPicPr>
            <a:picLocks noGrp="1" noChangeAspect="1"/>
          </p:cNvPicPr>
          <p:nvPr isPhoto="1"/>
        </p:nvPicPr>
        <p:blipFill rotWithShape="1">
          <a:blip r:embed="rId2">
            <a:lum/>
            <a:extLst>
              <a:ext uri="{28A0092B-C50C-407E-A947-70E740481C1C}">
                <a14:useLocalDpi xmlns:a14="http://schemas.microsoft.com/office/drawing/2010/main" val="0"/>
              </a:ext>
            </a:extLst>
          </a:blip>
          <a:srcRect t="9179" r="1" b="1"/>
          <a:stretch/>
        </p:blipFill>
        <p:spPr>
          <a:xfrm>
            <a:off x="727075" y="685800"/>
            <a:ext cx="10737850" cy="5486400"/>
          </a:xfrm>
          <a:prstGeom prst="rect">
            <a:avLst/>
          </a:prstGeom>
        </p:spPr>
      </p:pic>
    </p:spTree>
    <p:extLst>
      <p:ext uri="{BB962C8B-B14F-4D97-AF65-F5344CB8AC3E}">
        <p14:creationId xmlns:p14="http://schemas.microsoft.com/office/powerpoint/2010/main" val="3975803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EEA458F6-1853-9CC5-ED77-29BCBB3AD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94" y="427704"/>
            <a:ext cx="11419563" cy="5796116"/>
          </a:xfrm>
          <a:prstGeom prst="rect">
            <a:avLst/>
          </a:prstGeom>
        </p:spPr>
      </p:pic>
    </p:spTree>
    <p:extLst>
      <p:ext uri="{BB962C8B-B14F-4D97-AF65-F5344CB8AC3E}">
        <p14:creationId xmlns:p14="http://schemas.microsoft.com/office/powerpoint/2010/main" val="335633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58160-F0BB-BB3A-EBEF-6D4D8D007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791" y="643467"/>
            <a:ext cx="2543217" cy="2543217"/>
          </a:xfrm>
          <a:prstGeom prst="rect">
            <a:avLst/>
          </a:prstGeom>
        </p:spPr>
      </p:pic>
      <p:cxnSp>
        <p:nvCxnSpPr>
          <p:cNvPr id="15" name="Straight Connector 14">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9BBE6EA-643F-ADD9-BA69-DEB8D0C1B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3177" y="643467"/>
            <a:ext cx="2543217" cy="2543217"/>
          </a:xfrm>
          <a:prstGeom prst="rect">
            <a:avLst/>
          </a:prstGeom>
        </p:spPr>
      </p:pic>
      <p:cxnSp>
        <p:nvCxnSpPr>
          <p:cNvPr id="17" name="Straight Connector 16">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7661D92-9A00-8178-D727-3CCBC4C5D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468" y="3671316"/>
            <a:ext cx="2545862" cy="2545862"/>
          </a:xfrm>
          <a:prstGeom prst="rect">
            <a:avLst/>
          </a:prstGeom>
        </p:spPr>
      </p:pic>
      <p:pic>
        <p:nvPicPr>
          <p:cNvPr id="6" name="Picture 5">
            <a:extLst>
              <a:ext uri="{FF2B5EF4-FFF2-40B4-BE49-F238E27FC236}">
                <a16:creationId xmlns:a16="http://schemas.microsoft.com/office/drawing/2014/main" id="{CE7D1BFA-B235-5B26-74A9-B0FB50F83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8051" y="3671316"/>
            <a:ext cx="2553469" cy="2553469"/>
          </a:xfrm>
          <a:prstGeom prst="rect">
            <a:avLst/>
          </a:prstGeom>
        </p:spPr>
      </p:pic>
    </p:spTree>
    <p:extLst>
      <p:ext uri="{BB962C8B-B14F-4D97-AF65-F5344CB8AC3E}">
        <p14:creationId xmlns:p14="http://schemas.microsoft.com/office/powerpoint/2010/main" val="329210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3" name="Picture 2" descr="A picture containing text, screenshot, font, number">
            <a:extLst>
              <a:ext uri="{FF2B5EF4-FFF2-40B4-BE49-F238E27FC236}">
                <a16:creationId xmlns:a16="http://schemas.microsoft.com/office/drawing/2014/main" id="{AC6B0E4D-200A-6973-C17F-2F8BA4B9D3BF}"/>
              </a:ext>
            </a:extLst>
          </p:cNvPr>
          <p:cNvPicPr>
            <a:picLocks noChangeAspect="1"/>
          </p:cNvPicPr>
          <p:nvPr/>
        </p:nvPicPr>
        <p:blipFill rotWithShape="1">
          <a:blip r:embed="rId2">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Tree>
    <p:extLst>
      <p:ext uri="{BB962C8B-B14F-4D97-AF65-F5344CB8AC3E}">
        <p14:creationId xmlns:p14="http://schemas.microsoft.com/office/powerpoint/2010/main" val="4187996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3" name="Picture 2" descr="A picture containing text, screenshot, diagram, design">
            <a:extLst>
              <a:ext uri="{FF2B5EF4-FFF2-40B4-BE49-F238E27FC236}">
                <a16:creationId xmlns:a16="http://schemas.microsoft.com/office/drawing/2014/main" id="{76EDE3E2-C7F8-8E00-4212-D0625172FBC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073788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4">
            <a:extLst>
              <a:ext uri="{FF2B5EF4-FFF2-40B4-BE49-F238E27FC236}">
                <a16:creationId xmlns:a16="http://schemas.microsoft.com/office/drawing/2014/main" id="{8C75DA0C-A537-44B7-BD27-46BEAB0919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4256369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5">
            <a:extLst>
              <a:ext uri="{FF2B5EF4-FFF2-40B4-BE49-F238E27FC236}">
                <a16:creationId xmlns:a16="http://schemas.microsoft.com/office/drawing/2014/main" id="{1B981E90-DE68-7354-D74E-B30E4EB938B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4045762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6">
            <a:extLst>
              <a:ext uri="{FF2B5EF4-FFF2-40B4-BE49-F238E27FC236}">
                <a16:creationId xmlns:a16="http://schemas.microsoft.com/office/drawing/2014/main" id="{65368D20-9525-E050-51AF-44C2E92BE99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
        <p:nvSpPr>
          <p:cNvPr id="3" name="Rectangle: Rounded Corners 2">
            <a:extLst>
              <a:ext uri="{FF2B5EF4-FFF2-40B4-BE49-F238E27FC236}">
                <a16:creationId xmlns:a16="http://schemas.microsoft.com/office/drawing/2014/main" id="{001BF5D5-06D1-76E3-C322-7698F0486DBE}"/>
              </a:ext>
            </a:extLst>
          </p:cNvPr>
          <p:cNvSpPr/>
          <p:nvPr/>
        </p:nvSpPr>
        <p:spPr>
          <a:xfrm>
            <a:off x="2082018" y="4487594"/>
            <a:ext cx="8027964" cy="1139483"/>
          </a:xfrm>
          <a:prstGeom prst="roundRect">
            <a:avLst/>
          </a:prstGeom>
          <a:solidFill>
            <a:srgbClr val="546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50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6">
            <a:extLst>
              <a:ext uri="{FF2B5EF4-FFF2-40B4-BE49-F238E27FC236}">
                <a16:creationId xmlns:a16="http://schemas.microsoft.com/office/drawing/2014/main" id="{65368D20-9525-E050-51AF-44C2E92BE99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386478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8">
            <a:extLst>
              <a:ext uri="{FF2B5EF4-FFF2-40B4-BE49-F238E27FC236}">
                <a16:creationId xmlns:a16="http://schemas.microsoft.com/office/drawing/2014/main" id="{705F7E6C-F8EB-C40C-BC1B-4EEE88343FB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4267979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29">
            <a:extLst>
              <a:ext uri="{FF2B5EF4-FFF2-40B4-BE49-F238E27FC236}">
                <a16:creationId xmlns:a16="http://schemas.microsoft.com/office/drawing/2014/main" id="{76399F10-D5F8-E25F-9AC7-BC1CB888F2E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450207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0">
            <a:extLst>
              <a:ext uri="{FF2B5EF4-FFF2-40B4-BE49-F238E27FC236}">
                <a16:creationId xmlns:a16="http://schemas.microsoft.com/office/drawing/2014/main" id="{E23E7576-70E9-0BB2-3EDF-A637A167E2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740410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1">
            <a:extLst>
              <a:ext uri="{FF2B5EF4-FFF2-40B4-BE49-F238E27FC236}">
                <a16:creationId xmlns:a16="http://schemas.microsoft.com/office/drawing/2014/main" id="{5701E64D-C8DE-719F-668A-A8C8C7825EAC}"/>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037370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10">
            <a:extLst>
              <a:ext uri="{FF2B5EF4-FFF2-40B4-BE49-F238E27FC236}">
                <a16:creationId xmlns:a16="http://schemas.microsoft.com/office/drawing/2014/main" id="{06AFE13C-39D1-27B0-A868-DABAFD08786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787884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2">
            <a:extLst>
              <a:ext uri="{FF2B5EF4-FFF2-40B4-BE49-F238E27FC236}">
                <a16:creationId xmlns:a16="http://schemas.microsoft.com/office/drawing/2014/main" id="{539ECABA-6694-9E2E-2F29-02AC488A49C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949866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3">
            <a:extLst>
              <a:ext uri="{FF2B5EF4-FFF2-40B4-BE49-F238E27FC236}">
                <a16:creationId xmlns:a16="http://schemas.microsoft.com/office/drawing/2014/main" id="{07D9A08F-5622-39CE-B6E5-7448BBC068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55185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4">
            <a:extLst>
              <a:ext uri="{FF2B5EF4-FFF2-40B4-BE49-F238E27FC236}">
                <a16:creationId xmlns:a16="http://schemas.microsoft.com/office/drawing/2014/main" id="{62302D31-DC48-727D-B0E5-57A00FD6261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99443F2-637F-066A-B01A-0211D7BFDCC2}"/>
                  </a:ext>
                </a:extLst>
              </p14:cNvPr>
              <p14:cNvContentPartPr/>
              <p14:nvPr/>
            </p14:nvContentPartPr>
            <p14:xfrm>
              <a:off x="2843225" y="4684209"/>
              <a:ext cx="336240" cy="86040"/>
            </p14:xfrm>
          </p:contentPart>
        </mc:Choice>
        <mc:Fallback xmlns="">
          <p:pic>
            <p:nvPicPr>
              <p:cNvPr id="3" name="Ink 2">
                <a:extLst>
                  <a:ext uri="{FF2B5EF4-FFF2-40B4-BE49-F238E27FC236}">
                    <a16:creationId xmlns:a16="http://schemas.microsoft.com/office/drawing/2014/main" id="{B99443F2-637F-066A-B01A-0211D7BFDCC2}"/>
                  </a:ext>
                </a:extLst>
              </p:cNvPr>
              <p:cNvPicPr/>
              <p:nvPr/>
            </p:nvPicPr>
            <p:blipFill>
              <a:blip r:embed="rId4"/>
              <a:stretch>
                <a:fillRect/>
              </a:stretch>
            </p:blipFill>
            <p:spPr>
              <a:xfrm>
                <a:off x="2834585" y="4675569"/>
                <a:ext cx="353880" cy="103680"/>
              </a:xfrm>
              <a:prstGeom prst="rect">
                <a:avLst/>
              </a:prstGeom>
            </p:spPr>
          </p:pic>
        </mc:Fallback>
      </mc:AlternateContent>
      <p:sp>
        <p:nvSpPr>
          <p:cNvPr id="4" name="Rectangle 3">
            <a:extLst>
              <a:ext uri="{FF2B5EF4-FFF2-40B4-BE49-F238E27FC236}">
                <a16:creationId xmlns:a16="http://schemas.microsoft.com/office/drawing/2014/main" id="{E6EE53C2-AC70-E6A9-4528-2285A98FF299}"/>
              </a:ext>
            </a:extLst>
          </p:cNvPr>
          <p:cNvSpPr/>
          <p:nvPr/>
        </p:nvSpPr>
        <p:spPr>
          <a:xfrm>
            <a:off x="2124222" y="4332848"/>
            <a:ext cx="8004516" cy="1237957"/>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4065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4">
            <a:extLst>
              <a:ext uri="{FF2B5EF4-FFF2-40B4-BE49-F238E27FC236}">
                <a16:creationId xmlns:a16="http://schemas.microsoft.com/office/drawing/2014/main" id="{62302D31-DC48-727D-B0E5-57A00FD6261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467436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5">
            <a:extLst>
              <a:ext uri="{FF2B5EF4-FFF2-40B4-BE49-F238E27FC236}">
                <a16:creationId xmlns:a16="http://schemas.microsoft.com/office/drawing/2014/main" id="{FFC2D8BC-549E-94E4-BDC7-271D779B11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
        <p:nvSpPr>
          <p:cNvPr id="3" name="Rectangle 2">
            <a:extLst>
              <a:ext uri="{FF2B5EF4-FFF2-40B4-BE49-F238E27FC236}">
                <a16:creationId xmlns:a16="http://schemas.microsoft.com/office/drawing/2014/main" id="{5B48CCDE-301C-41BE-3180-7A035D887E6B}"/>
              </a:ext>
            </a:extLst>
          </p:cNvPr>
          <p:cNvSpPr/>
          <p:nvPr/>
        </p:nvSpPr>
        <p:spPr>
          <a:xfrm>
            <a:off x="2123768" y="4096874"/>
            <a:ext cx="7974490" cy="1463268"/>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1636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5">
            <a:extLst>
              <a:ext uri="{FF2B5EF4-FFF2-40B4-BE49-F238E27FC236}">
                <a16:creationId xmlns:a16="http://schemas.microsoft.com/office/drawing/2014/main" id="{FFC2D8BC-549E-94E4-BDC7-271D779B11A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862940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B72EF-515E-6FFA-8249-ACBF29D4963C}"/>
              </a:ext>
            </a:extLst>
          </p:cNvPr>
          <p:cNvSpPr txBox="1"/>
          <p:nvPr/>
        </p:nvSpPr>
        <p:spPr>
          <a:xfrm>
            <a:off x="1575582" y="1095493"/>
            <a:ext cx="10297550" cy="4524315"/>
          </a:xfrm>
          <a:prstGeom prst="rect">
            <a:avLst/>
          </a:prstGeom>
          <a:solidFill>
            <a:srgbClr val="00B0F0"/>
          </a:solidFill>
          <a:ln>
            <a:solidFill>
              <a:schemeClr val="accent1"/>
            </a:solidFill>
          </a:ln>
        </p:spPr>
        <p:txBody>
          <a:bodyPr wrap="square" anchor="t" anchorCtr="1">
            <a:spAutoFit/>
          </a:bodyPr>
          <a:lstStyle/>
          <a:p>
            <a:pPr algn="ctr"/>
            <a:r>
              <a:rPr lang="en-US" sz="7200" dirty="0"/>
              <a:t>Cloud Computing </a:t>
            </a:r>
            <a:r>
              <a:rPr lang="en-US" sz="7200" dirty="0">
                <a:solidFill>
                  <a:srgbClr val="FF0000"/>
                </a:solidFill>
              </a:rPr>
              <a:t>Service</a:t>
            </a:r>
            <a:r>
              <a:rPr lang="en-US" sz="7200" dirty="0"/>
              <a:t> Models vs Cloud Deployment Models</a:t>
            </a:r>
          </a:p>
        </p:txBody>
      </p:sp>
    </p:spTree>
    <p:extLst>
      <p:ext uri="{BB962C8B-B14F-4D97-AF65-F5344CB8AC3E}">
        <p14:creationId xmlns:p14="http://schemas.microsoft.com/office/powerpoint/2010/main" val="270827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grpId="0" nodeType="clickEffect">
                                  <p:stCondLst>
                                    <p:cond delay="0"/>
                                  </p:stCondLst>
                                  <p:endCondLst>
                                    <p:cond evt="onNext" delay="0">
                                      <p:tgtEl>
                                        <p:sldTgt/>
                                      </p:tgtEl>
                                    </p:cond>
                                  </p:end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8">
            <a:extLst>
              <a:ext uri="{FF2B5EF4-FFF2-40B4-BE49-F238E27FC236}">
                <a16:creationId xmlns:a16="http://schemas.microsoft.com/office/drawing/2014/main" id="{565EE277-BD05-29D6-31A1-7DF8A56015B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633997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172704-DB17-B62A-B493-92F36F08B9EE}"/>
              </a:ext>
            </a:extLst>
          </p:cNvPr>
          <p:cNvPicPr>
            <a:picLocks noChangeAspect="1"/>
          </p:cNvPicPr>
          <p:nvPr/>
        </p:nvPicPr>
        <p:blipFill>
          <a:blip r:embed="rId3"/>
          <a:stretch>
            <a:fillRect/>
          </a:stretch>
        </p:blipFill>
        <p:spPr>
          <a:xfrm>
            <a:off x="1790099" y="560439"/>
            <a:ext cx="10215088" cy="5663380"/>
          </a:xfrm>
          <a:prstGeom prst="rect">
            <a:avLst/>
          </a:prstGeom>
        </p:spPr>
      </p:pic>
    </p:spTree>
    <p:extLst>
      <p:ext uri="{BB962C8B-B14F-4D97-AF65-F5344CB8AC3E}">
        <p14:creationId xmlns:p14="http://schemas.microsoft.com/office/powerpoint/2010/main" val="397928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39">
            <a:extLst>
              <a:ext uri="{FF2B5EF4-FFF2-40B4-BE49-F238E27FC236}">
                <a16:creationId xmlns:a16="http://schemas.microsoft.com/office/drawing/2014/main" id="{3B2386D9-02A5-5E6F-0C9C-17D943D514E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819900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Right 2">
            <a:extLst>
              <a:ext uri="{FF2B5EF4-FFF2-40B4-BE49-F238E27FC236}">
                <a16:creationId xmlns:a16="http://schemas.microsoft.com/office/drawing/2014/main" id="{B29EAA85-5DAB-A13E-81D8-5B9409C6E903}"/>
              </a:ext>
            </a:extLst>
          </p:cNvPr>
          <p:cNvSpPr/>
          <p:nvPr/>
        </p:nvSpPr>
        <p:spPr>
          <a:xfrm>
            <a:off x="2011680" y="3878824"/>
            <a:ext cx="9129932" cy="2640983"/>
          </a:xfrm>
          <a:prstGeom prst="rightArrow">
            <a:avLst/>
          </a:prstGeom>
          <a:gradFill>
            <a:gsLst>
              <a:gs pos="0">
                <a:srgbClr val="00B0F0"/>
              </a:gs>
              <a:gs pos="100000">
                <a:schemeClr val="bg2">
                  <a:shade val="98000"/>
                  <a:satMod val="120000"/>
                  <a:lumMod val="98000"/>
                </a:schemeClr>
              </a:gs>
            </a:gsLst>
            <a:path path="circle">
              <a:fillToRect l="50000" t="50000" r="100000" b="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b="1" i="0" dirty="0">
                <a:solidFill>
                  <a:srgbClr val="202124"/>
                </a:solidFill>
                <a:effectLst/>
                <a:latin typeface="Times New Roman" panose="02020603050405020304" pitchFamily="18" charset="0"/>
                <a:ea typeface="STXingkai" panose="020B0503020204020204" pitchFamily="2" charset="-122"/>
                <a:cs typeface="Times New Roman" panose="02020603050405020304" pitchFamily="18" charset="0"/>
              </a:rPr>
              <a:t>الدورة تهدف الي تعليم الطلاب وتعريفهم بمهارات بعض خدمات امازون علي الحوسبة السحابية – </a:t>
            </a:r>
            <a:endParaRPr lang="en-US" b="1" i="0" dirty="0">
              <a:solidFill>
                <a:srgbClr val="202124"/>
              </a:solidFill>
              <a:effectLst/>
              <a:latin typeface="Times New Roman" panose="02020603050405020304" pitchFamily="18" charset="0"/>
              <a:ea typeface="STXingkai" panose="020B0503020204020204" pitchFamily="2" charset="-122"/>
              <a:cs typeface="Times New Roman" panose="02020603050405020304" pitchFamily="18" charset="0"/>
            </a:endParaRPr>
          </a:p>
          <a:p>
            <a:pPr algn="ctr"/>
            <a:r>
              <a:rPr lang="en-US" b="1" i="0" dirty="0">
                <a:solidFill>
                  <a:srgbClr val="202124"/>
                </a:solidFill>
                <a:effectLst/>
                <a:latin typeface="Times New Roman" panose="02020603050405020304" pitchFamily="18" charset="0"/>
                <a:ea typeface="STXingkai" panose="020B0503020204020204" pitchFamily="2" charset="-122"/>
                <a:cs typeface="Times New Roman" panose="02020603050405020304" pitchFamily="18" charset="0"/>
              </a:rPr>
              <a:t>This course is aiming to educate youth and students about some AWS Cloud Computing Basics</a:t>
            </a:r>
            <a:endParaRPr lang="en-US" dirty="0">
              <a:latin typeface="Times New Roman" panose="02020603050405020304" pitchFamily="18" charset="0"/>
              <a:ea typeface="STXingkai" panose="020B0503020204020204" pitchFamily="2" charset="-122"/>
              <a:cs typeface="Times New Roman" panose="02020603050405020304" pitchFamily="18" charset="0"/>
            </a:endParaRPr>
          </a:p>
        </p:txBody>
      </p:sp>
      <p:pic>
        <p:nvPicPr>
          <p:cNvPr id="5" name="Picture 4" descr="A picture containing screenshot, graphics, design&#10;&#10;Description automatically generated">
            <a:extLst>
              <a:ext uri="{FF2B5EF4-FFF2-40B4-BE49-F238E27FC236}">
                <a16:creationId xmlns:a16="http://schemas.microsoft.com/office/drawing/2014/main" id="{A3DC1B3B-84F9-7E55-3F26-9AAE79721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852" y="637200"/>
            <a:ext cx="9424219" cy="3241625"/>
          </a:xfrm>
          <a:prstGeom prst="rect">
            <a:avLst/>
          </a:prstGeom>
        </p:spPr>
      </p:pic>
    </p:spTree>
    <p:extLst>
      <p:ext uri="{BB962C8B-B14F-4D97-AF65-F5344CB8AC3E}">
        <p14:creationId xmlns:p14="http://schemas.microsoft.com/office/powerpoint/2010/main" val="3959332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0">
            <a:extLst>
              <a:ext uri="{FF2B5EF4-FFF2-40B4-BE49-F238E27FC236}">
                <a16:creationId xmlns:a16="http://schemas.microsoft.com/office/drawing/2014/main" id="{39230F7E-7A6B-3568-CC00-61D2164AC80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4042558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1">
            <a:extLst>
              <a:ext uri="{FF2B5EF4-FFF2-40B4-BE49-F238E27FC236}">
                <a16:creationId xmlns:a16="http://schemas.microsoft.com/office/drawing/2014/main" id="{C6C8528F-4325-982E-F6DC-F1CDEF2A9B5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337523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53F31-3EC2-6D59-1E16-6FBCD165219B}"/>
              </a:ext>
            </a:extLst>
          </p:cNvPr>
          <p:cNvPicPr>
            <a:picLocks noChangeAspect="1"/>
          </p:cNvPicPr>
          <p:nvPr/>
        </p:nvPicPr>
        <p:blipFill>
          <a:blip r:embed="rId3"/>
          <a:stretch>
            <a:fillRect/>
          </a:stretch>
        </p:blipFill>
        <p:spPr>
          <a:xfrm>
            <a:off x="634181" y="641555"/>
            <a:ext cx="11557819" cy="5574890"/>
          </a:xfrm>
          <a:prstGeom prst="rect">
            <a:avLst/>
          </a:prstGeom>
        </p:spPr>
      </p:pic>
    </p:spTree>
    <p:extLst>
      <p:ext uri="{BB962C8B-B14F-4D97-AF65-F5344CB8AC3E}">
        <p14:creationId xmlns:p14="http://schemas.microsoft.com/office/powerpoint/2010/main" val="11527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84DD2C-32DE-1DBA-E227-7C1261CDAD2F}"/>
              </a:ext>
            </a:extLst>
          </p:cNvPr>
          <p:cNvPicPr>
            <a:picLocks noChangeAspect="1"/>
          </p:cNvPicPr>
          <p:nvPr/>
        </p:nvPicPr>
        <p:blipFill>
          <a:blip r:embed="rId2"/>
          <a:stretch>
            <a:fillRect/>
          </a:stretch>
        </p:blipFill>
        <p:spPr>
          <a:xfrm>
            <a:off x="1799625" y="516194"/>
            <a:ext cx="10392375" cy="5737121"/>
          </a:xfrm>
          <a:prstGeom prst="rect">
            <a:avLst/>
          </a:prstGeom>
        </p:spPr>
      </p:pic>
    </p:spTree>
    <p:extLst>
      <p:ext uri="{BB962C8B-B14F-4D97-AF65-F5344CB8AC3E}">
        <p14:creationId xmlns:p14="http://schemas.microsoft.com/office/powerpoint/2010/main" val="3934347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3" name="Picture 2">
            <a:extLst>
              <a:ext uri="{FF2B5EF4-FFF2-40B4-BE49-F238E27FC236}">
                <a16:creationId xmlns:a16="http://schemas.microsoft.com/office/drawing/2014/main" id="{BB84DD2C-32DE-1DBA-E227-7C1261CDAD2F}"/>
              </a:ext>
            </a:extLst>
          </p:cNvPr>
          <p:cNvPicPr>
            <a:picLocks noChangeAspect="1"/>
          </p:cNvPicPr>
          <p:nvPr/>
        </p:nvPicPr>
        <p:blipFill rotWithShape="1">
          <a:blip r:embed="rId2"/>
          <a:srcRect l="1649" r="7565" b="1"/>
          <a:stretch/>
        </p:blipFill>
        <p:spPr>
          <a:xfrm>
            <a:off x="8753955" y="1975402"/>
            <a:ext cx="3438045" cy="2365590"/>
          </a:xfrm>
          <a:prstGeom prst="rect">
            <a:avLst/>
          </a:prstGeom>
        </p:spPr>
      </p:pic>
      <p:sp>
        <p:nvSpPr>
          <p:cNvPr id="2" name="Arrow: Pentagon 1">
            <a:extLst>
              <a:ext uri="{FF2B5EF4-FFF2-40B4-BE49-F238E27FC236}">
                <a16:creationId xmlns:a16="http://schemas.microsoft.com/office/drawing/2014/main" id="{67787058-F0EB-5CD8-F7E9-FFD7EC6F5C8B}"/>
              </a:ext>
            </a:extLst>
          </p:cNvPr>
          <p:cNvSpPr/>
          <p:nvPr/>
        </p:nvSpPr>
        <p:spPr>
          <a:xfrm>
            <a:off x="196949" y="442451"/>
            <a:ext cx="8557006" cy="5536317"/>
          </a:xfrm>
          <a:prstGeom prst="homePlate">
            <a:avLst/>
          </a:prstGeom>
          <a:solidFill>
            <a:srgbClr val="00B0F0"/>
          </a:solidFill>
          <a:effectLst>
            <a:glow rad="228600">
              <a:schemeClr val="accent1">
                <a:satMod val="175000"/>
                <a:alpha val="40000"/>
              </a:schemeClr>
            </a:glow>
            <a:innerShdw blurRad="63500" dist="50800" dir="13500000">
              <a:prstClr val="black">
                <a:alpha val="50000"/>
              </a:prstClr>
            </a:inn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1">
            <a:noAutofit/>
          </a:bodyPr>
          <a:lstStyle/>
          <a:p>
            <a:r>
              <a:rPr lang="en-US" sz="1800" b="0" i="0" dirty="0">
                <a:solidFill>
                  <a:srgbClr val="000000"/>
                </a:solidFill>
                <a:effectLst/>
                <a:latin typeface="Amasis MT Pro" panose="020F0502020204030204" pitchFamily="18" charset="0"/>
              </a:rPr>
              <a:t>Computing models help us to define what responsibilities the company administrators are responsible and what a service provider will be responsible for.</a:t>
            </a:r>
          </a:p>
          <a:p>
            <a:r>
              <a:rPr lang="en-US" sz="1800" b="0" i="0" dirty="0">
                <a:solidFill>
                  <a:srgbClr val="000000"/>
                </a:solidFill>
                <a:effectLst/>
                <a:latin typeface="Amasis MT Pro" panose="020F0502020204030204" pitchFamily="18" charset="0"/>
              </a:rPr>
              <a:t>In an </a:t>
            </a:r>
            <a:r>
              <a:rPr lang="en-US" sz="1800" b="1" i="0" dirty="0">
                <a:solidFill>
                  <a:srgbClr val="000000"/>
                </a:solidFill>
                <a:effectLst/>
                <a:latin typeface="Amasis MT Pro" panose="020F0502020204030204" pitchFamily="18" charset="0"/>
              </a:rPr>
              <a:t>on-premises deployment </a:t>
            </a:r>
            <a:r>
              <a:rPr lang="en-US" sz="1800" b="0" i="0" dirty="0">
                <a:solidFill>
                  <a:srgbClr val="000000"/>
                </a:solidFill>
                <a:effectLst/>
                <a:latin typeface="Amasis MT Pro" panose="020F0502020204030204" pitchFamily="18" charset="0"/>
              </a:rPr>
              <a:t>the administrator is responsible for everything.</a:t>
            </a:r>
          </a:p>
          <a:p>
            <a:r>
              <a:rPr lang="en-US" sz="1800" b="0" i="0" dirty="0">
                <a:solidFill>
                  <a:srgbClr val="000000"/>
                </a:solidFill>
                <a:effectLst/>
                <a:latin typeface="Amasis MT Pro" panose="020F0502020204030204" pitchFamily="18" charset="0"/>
              </a:rPr>
              <a:t>In an </a:t>
            </a:r>
            <a:r>
              <a:rPr lang="en-US" sz="1800" b="1" i="0" dirty="0">
                <a:solidFill>
                  <a:srgbClr val="000000"/>
                </a:solidFill>
                <a:effectLst/>
                <a:latin typeface="Amasis MT Pro" panose="020F0502020204030204" pitchFamily="18" charset="0"/>
              </a:rPr>
              <a:t>IaaS deployment </a:t>
            </a:r>
            <a:r>
              <a:rPr lang="en-US" sz="1800" b="0" i="0" dirty="0">
                <a:solidFill>
                  <a:srgbClr val="000000"/>
                </a:solidFill>
                <a:effectLst/>
                <a:latin typeface="Amasis MT Pro" panose="020F0502020204030204" pitchFamily="18" charset="0"/>
              </a:rPr>
              <a:t>the administrator is responsible for the application, data, runtime, and operating system. The service provider is responsible for the virtualization, servers, storage, and networking.</a:t>
            </a:r>
          </a:p>
          <a:p>
            <a:r>
              <a:rPr lang="en-US" sz="1800" b="0" i="0" dirty="0">
                <a:solidFill>
                  <a:srgbClr val="000000"/>
                </a:solidFill>
                <a:effectLst/>
                <a:latin typeface="Amasis MT Pro" panose="020F0502020204030204" pitchFamily="18" charset="0"/>
              </a:rPr>
              <a:t>In a </a:t>
            </a:r>
            <a:r>
              <a:rPr lang="en-US" sz="1800" b="1" i="0" dirty="0">
                <a:solidFill>
                  <a:srgbClr val="000000"/>
                </a:solidFill>
                <a:effectLst/>
                <a:latin typeface="Amasis MT Pro" panose="020F0502020204030204" pitchFamily="18" charset="0"/>
              </a:rPr>
              <a:t>PaaS deployment </a:t>
            </a:r>
            <a:r>
              <a:rPr lang="en-US" sz="1800" b="0" i="0" dirty="0">
                <a:solidFill>
                  <a:srgbClr val="000000"/>
                </a:solidFill>
                <a:effectLst/>
                <a:latin typeface="Amasis MT Pro" panose="020F0502020204030204" pitchFamily="18" charset="0"/>
              </a:rPr>
              <a:t>the administrator is only responsible for the application and data. The service provider is responsible for everything else.</a:t>
            </a:r>
          </a:p>
          <a:p>
            <a:r>
              <a:rPr lang="en-US" sz="1800" b="0" i="0" dirty="0">
                <a:solidFill>
                  <a:srgbClr val="000000"/>
                </a:solidFill>
                <a:effectLst/>
                <a:latin typeface="Amasis MT Pro" panose="020F0502020204030204" pitchFamily="18" charset="0"/>
              </a:rPr>
              <a:t>In a </a:t>
            </a:r>
            <a:r>
              <a:rPr lang="en-US" sz="1800" b="1" i="0" dirty="0">
                <a:solidFill>
                  <a:srgbClr val="000000"/>
                </a:solidFill>
                <a:effectLst/>
                <a:latin typeface="Amasis MT Pro" panose="020F0502020204030204" pitchFamily="18" charset="0"/>
              </a:rPr>
              <a:t>SaaS deployment </a:t>
            </a:r>
            <a:r>
              <a:rPr lang="en-US" sz="1800" b="0" i="0" dirty="0">
                <a:solidFill>
                  <a:srgbClr val="000000"/>
                </a:solidFill>
                <a:effectLst/>
                <a:latin typeface="Amasis MT Pro" panose="020F0502020204030204" pitchFamily="18" charset="0"/>
              </a:rPr>
              <a:t>the administrator is no responsible for anything other that the internal application management. The service provider is responsible for everything else.</a:t>
            </a:r>
            <a:r>
              <a:rPr lang="en-US" dirty="0">
                <a:latin typeface="Amasis MT Pro" panose="020F0502020204030204" pitchFamily="18" charset="0"/>
              </a:rPr>
              <a:t> </a:t>
            </a:r>
            <a:br>
              <a:rPr lang="en-US" dirty="0">
                <a:latin typeface="Amasis MT Pro" panose="020F0502020204030204" pitchFamily="18" charset="0"/>
              </a:rPr>
            </a:br>
            <a:endParaRPr lang="en-US" dirty="0">
              <a:latin typeface="Amasis MT Pro" panose="020F0502020204030204" pitchFamily="18" charset="0"/>
            </a:endParaRPr>
          </a:p>
        </p:txBody>
      </p:sp>
    </p:spTree>
    <p:extLst>
      <p:ext uri="{BB962C8B-B14F-4D97-AF65-F5344CB8AC3E}">
        <p14:creationId xmlns:p14="http://schemas.microsoft.com/office/powerpoint/2010/main" val="2168333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3" name="Picture 2">
            <a:extLst>
              <a:ext uri="{FF2B5EF4-FFF2-40B4-BE49-F238E27FC236}">
                <a16:creationId xmlns:a16="http://schemas.microsoft.com/office/drawing/2014/main" id="{BB84DD2C-32DE-1DBA-E227-7C1261CDAD2F}"/>
              </a:ext>
            </a:extLst>
          </p:cNvPr>
          <p:cNvPicPr>
            <a:picLocks noChangeAspect="1"/>
          </p:cNvPicPr>
          <p:nvPr/>
        </p:nvPicPr>
        <p:blipFill rotWithShape="1">
          <a:blip r:embed="rId2"/>
          <a:srcRect l="1649" r="7565" b="1"/>
          <a:stretch/>
        </p:blipFill>
        <p:spPr>
          <a:xfrm>
            <a:off x="8753955" y="1975402"/>
            <a:ext cx="3438045" cy="2365590"/>
          </a:xfrm>
          <a:prstGeom prst="rect">
            <a:avLst/>
          </a:prstGeom>
        </p:spPr>
      </p:pic>
      <p:sp>
        <p:nvSpPr>
          <p:cNvPr id="2" name="Arrow: Pentagon 1">
            <a:extLst>
              <a:ext uri="{FF2B5EF4-FFF2-40B4-BE49-F238E27FC236}">
                <a16:creationId xmlns:a16="http://schemas.microsoft.com/office/drawing/2014/main" id="{67787058-F0EB-5CD8-F7E9-FFD7EC6F5C8B}"/>
              </a:ext>
            </a:extLst>
          </p:cNvPr>
          <p:cNvSpPr/>
          <p:nvPr/>
        </p:nvSpPr>
        <p:spPr>
          <a:xfrm>
            <a:off x="196949" y="442451"/>
            <a:ext cx="8557006" cy="5536317"/>
          </a:xfrm>
          <a:prstGeom prst="homePlate">
            <a:avLst/>
          </a:prstGeom>
          <a:solidFill>
            <a:srgbClr val="00B0F0"/>
          </a:solidFill>
          <a:effectLst>
            <a:glow rad="228600">
              <a:schemeClr val="accent1">
                <a:satMod val="175000"/>
                <a:alpha val="40000"/>
              </a:schemeClr>
            </a:glow>
            <a:innerShdw blurRad="63500" dist="50800" dir="13500000">
              <a:prstClr val="black">
                <a:alpha val="50000"/>
              </a:prstClr>
            </a:inn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1">
            <a:noAutofit/>
          </a:bodyPr>
          <a:lstStyle/>
          <a:p>
            <a:r>
              <a:rPr lang="en-US" sz="3200" b="1" i="0" dirty="0">
                <a:solidFill>
                  <a:srgbClr val="000000"/>
                </a:solidFill>
                <a:effectLst/>
                <a:latin typeface="Amasis MT Pro" panose="020F0502020204030204" pitchFamily="18" charset="0"/>
              </a:rPr>
              <a:t>IaaS deployment Ex.:</a:t>
            </a:r>
          </a:p>
          <a:p>
            <a:r>
              <a:rPr lang="en-US" sz="3200" dirty="0">
                <a:solidFill>
                  <a:srgbClr val="000000"/>
                </a:solidFill>
                <a:latin typeface="Amasis MT Pro" panose="020F0502020204030204" pitchFamily="18" charset="0"/>
              </a:rPr>
              <a:t>Microsoft Azure IaaS, </a:t>
            </a:r>
            <a:r>
              <a:rPr lang="en-US" sz="3200" dirty="0">
                <a:solidFill>
                  <a:srgbClr val="FF0000"/>
                </a:solidFill>
                <a:latin typeface="Amasis MT Pro" panose="020F0502020204030204" pitchFamily="18" charset="0"/>
              </a:rPr>
              <a:t>Amazon EC2</a:t>
            </a:r>
            <a:r>
              <a:rPr lang="en-US" sz="3200" dirty="0">
                <a:solidFill>
                  <a:srgbClr val="000000"/>
                </a:solidFill>
                <a:latin typeface="Amasis MT Pro" panose="020F0502020204030204" pitchFamily="18" charset="0"/>
              </a:rPr>
              <a:t>, Google Compute Cloud (GCP), and Rackspace,S3,Load Balancers, Network</a:t>
            </a:r>
          </a:p>
          <a:p>
            <a:r>
              <a:rPr lang="en-US" sz="3200" dirty="0" err="1">
                <a:solidFill>
                  <a:srgbClr val="000000"/>
                </a:solidFill>
                <a:latin typeface="Amasis MT Pro" panose="020F0502020204030204" pitchFamily="18" charset="0"/>
              </a:rPr>
              <a:t>Flexiscale</a:t>
            </a:r>
            <a:r>
              <a:rPr lang="en-US" sz="3200" dirty="0">
                <a:solidFill>
                  <a:srgbClr val="000000"/>
                </a:solidFill>
                <a:latin typeface="Amasis MT Pro" panose="020F0502020204030204" pitchFamily="18" charset="0"/>
              </a:rPr>
              <a:t>, </a:t>
            </a:r>
            <a:r>
              <a:rPr lang="en-US" sz="3200" dirty="0" err="1">
                <a:solidFill>
                  <a:srgbClr val="000000"/>
                </a:solidFill>
                <a:latin typeface="Amasis MT Pro" panose="020F0502020204030204" pitchFamily="18" charset="0"/>
              </a:rPr>
              <a:t>GoGrid</a:t>
            </a:r>
            <a:r>
              <a:rPr lang="en-US" sz="3200" dirty="0">
                <a:solidFill>
                  <a:srgbClr val="000000"/>
                </a:solidFill>
                <a:latin typeface="Amasis MT Pro" panose="020F0502020204030204" pitchFamily="18" charset="0"/>
              </a:rPr>
              <a:t>, </a:t>
            </a:r>
            <a:r>
              <a:rPr lang="en-US" sz="3200" dirty="0" err="1">
                <a:solidFill>
                  <a:srgbClr val="000000"/>
                </a:solidFill>
                <a:latin typeface="Amasis MT Pro" panose="020F0502020204030204" pitchFamily="18" charset="0"/>
              </a:rPr>
              <a:t>Joyent</a:t>
            </a:r>
            <a:r>
              <a:rPr lang="en-US" sz="3200" dirty="0">
                <a:solidFill>
                  <a:srgbClr val="000000"/>
                </a:solidFill>
                <a:latin typeface="Amasis MT Pro" panose="020F0502020204030204" pitchFamily="18" charset="0"/>
              </a:rPr>
              <a:t>, </a:t>
            </a:r>
            <a:r>
              <a:rPr lang="en-US" sz="3200" dirty="0" err="1">
                <a:solidFill>
                  <a:srgbClr val="000000"/>
                </a:solidFill>
                <a:latin typeface="Amasis MT Pro" panose="020F0502020204030204" pitchFamily="18" charset="0"/>
              </a:rPr>
              <a:t>ARSyS</a:t>
            </a:r>
            <a:endParaRPr lang="en-US" sz="3200" dirty="0">
              <a:solidFill>
                <a:srgbClr val="000000"/>
              </a:solidFill>
              <a:latin typeface="Amasis MT Pro" panose="020F0502020204030204" pitchFamily="18" charset="0"/>
            </a:endParaRPr>
          </a:p>
        </p:txBody>
      </p:sp>
    </p:spTree>
    <p:extLst>
      <p:ext uri="{BB962C8B-B14F-4D97-AF65-F5344CB8AC3E}">
        <p14:creationId xmlns:p14="http://schemas.microsoft.com/office/powerpoint/2010/main" val="2654400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3" name="Picture 2">
            <a:extLst>
              <a:ext uri="{FF2B5EF4-FFF2-40B4-BE49-F238E27FC236}">
                <a16:creationId xmlns:a16="http://schemas.microsoft.com/office/drawing/2014/main" id="{BB84DD2C-32DE-1DBA-E227-7C1261CDAD2F}"/>
              </a:ext>
            </a:extLst>
          </p:cNvPr>
          <p:cNvPicPr>
            <a:picLocks noChangeAspect="1"/>
          </p:cNvPicPr>
          <p:nvPr/>
        </p:nvPicPr>
        <p:blipFill rotWithShape="1">
          <a:blip r:embed="rId2"/>
          <a:srcRect l="1649" r="7565" b="1"/>
          <a:stretch/>
        </p:blipFill>
        <p:spPr>
          <a:xfrm>
            <a:off x="8753955" y="1975402"/>
            <a:ext cx="3438045" cy="2365590"/>
          </a:xfrm>
          <a:prstGeom prst="rect">
            <a:avLst/>
          </a:prstGeom>
        </p:spPr>
      </p:pic>
      <p:sp>
        <p:nvSpPr>
          <p:cNvPr id="2" name="Arrow: Pentagon 1">
            <a:extLst>
              <a:ext uri="{FF2B5EF4-FFF2-40B4-BE49-F238E27FC236}">
                <a16:creationId xmlns:a16="http://schemas.microsoft.com/office/drawing/2014/main" id="{67787058-F0EB-5CD8-F7E9-FFD7EC6F5C8B}"/>
              </a:ext>
            </a:extLst>
          </p:cNvPr>
          <p:cNvSpPr/>
          <p:nvPr/>
        </p:nvSpPr>
        <p:spPr>
          <a:xfrm>
            <a:off x="196949" y="442451"/>
            <a:ext cx="8557006" cy="5536317"/>
          </a:xfrm>
          <a:prstGeom prst="homePlate">
            <a:avLst/>
          </a:prstGeom>
          <a:solidFill>
            <a:srgbClr val="00B0F0"/>
          </a:solidFill>
          <a:effectLst>
            <a:glow rad="228600">
              <a:schemeClr val="accent1">
                <a:satMod val="175000"/>
                <a:alpha val="40000"/>
              </a:schemeClr>
            </a:glow>
            <a:innerShdw blurRad="63500" dist="50800" dir="13500000">
              <a:prstClr val="black">
                <a:alpha val="50000"/>
              </a:prstClr>
            </a:inn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1">
            <a:noAutofit/>
          </a:bodyPr>
          <a:lstStyle/>
          <a:p>
            <a:r>
              <a:rPr lang="en-US" sz="3200" b="1" i="0" dirty="0">
                <a:solidFill>
                  <a:srgbClr val="000000"/>
                </a:solidFill>
                <a:effectLst/>
                <a:latin typeface="Amasis MT Pro" panose="020F0502020204030204" pitchFamily="18" charset="0"/>
              </a:rPr>
              <a:t>PaaS deployment Ex.:</a:t>
            </a:r>
          </a:p>
          <a:p>
            <a:r>
              <a:rPr lang="en-US" sz="3200" i="0" dirty="0">
                <a:solidFill>
                  <a:srgbClr val="000000"/>
                </a:solidFill>
                <a:effectLst/>
                <a:latin typeface="Amasis MT Pro" panose="020F0502020204030204" pitchFamily="18" charset="0"/>
              </a:rPr>
              <a:t>Docker  containers-as-a-service (CaaS)   Amazon RDS, </a:t>
            </a:r>
            <a:r>
              <a:rPr lang="en-US" sz="3200" i="0" dirty="0" err="1">
                <a:solidFill>
                  <a:srgbClr val="000000"/>
                </a:solidFill>
                <a:effectLst/>
                <a:latin typeface="Amasis MT Pro" panose="020F0502020204030204" pitchFamily="18" charset="0"/>
              </a:rPr>
              <a:t>WebApps</a:t>
            </a:r>
            <a:r>
              <a:rPr lang="en-US" sz="3200" i="0" dirty="0">
                <a:solidFill>
                  <a:srgbClr val="000000"/>
                </a:solidFill>
                <a:effectLst/>
                <a:latin typeface="Amasis MT Pro" panose="020F0502020204030204" pitchFamily="18" charset="0"/>
              </a:rPr>
              <a:t> (</a:t>
            </a:r>
            <a:r>
              <a:rPr lang="en-US" sz="3200" i="0" dirty="0" err="1">
                <a:solidFill>
                  <a:srgbClr val="000000"/>
                </a:solidFill>
                <a:effectLst/>
                <a:latin typeface="Amasis MT Pro" panose="020F0502020204030204" pitchFamily="18" charset="0"/>
              </a:rPr>
              <a:t>WebServers</a:t>
            </a:r>
            <a:r>
              <a:rPr lang="en-US" sz="3200" i="0" dirty="0">
                <a:solidFill>
                  <a:srgbClr val="000000"/>
                </a:solidFill>
                <a:effectLst/>
                <a:latin typeface="Amasis MT Pro" panose="020F0502020204030204" pitchFamily="18" charset="0"/>
              </a:rPr>
              <a:t>), Heroku, Force.com and Google App Engine. </a:t>
            </a:r>
            <a:r>
              <a:rPr lang="en-US" sz="3200" i="0" dirty="0">
                <a:solidFill>
                  <a:srgbClr val="FF0000"/>
                </a:solidFill>
                <a:effectLst/>
                <a:latin typeface="Amasis MT Pro" panose="020F0502020204030204" pitchFamily="18" charset="0"/>
              </a:rPr>
              <a:t>AWS Elastic Beanstalk</a:t>
            </a:r>
            <a:r>
              <a:rPr lang="en-US" sz="3200" i="0" dirty="0">
                <a:solidFill>
                  <a:srgbClr val="000000"/>
                </a:solidFill>
                <a:effectLst/>
                <a:latin typeface="Amasis MT Pro" panose="020F0502020204030204" pitchFamily="18" charset="0"/>
              </a:rPr>
              <a:t>, Windows Azure, Heroku, Apache Stratos, OpenShift, Development tools,</a:t>
            </a:r>
          </a:p>
          <a:p>
            <a:r>
              <a:rPr lang="en-US" sz="3200" dirty="0">
                <a:solidFill>
                  <a:srgbClr val="000000"/>
                </a:solidFill>
                <a:latin typeface="Amasis MT Pro" panose="020F0502020204030204" pitchFamily="18" charset="0"/>
              </a:rPr>
              <a:t>SQS, Azure SQL, Aneka, Amazon Elastic MapReduce, </a:t>
            </a:r>
            <a:r>
              <a:rPr lang="en-US" sz="3200" dirty="0" err="1">
                <a:solidFill>
                  <a:srgbClr val="000000"/>
                </a:solidFill>
                <a:latin typeface="Amasis MT Pro" panose="020F0502020204030204" pitchFamily="18" charset="0"/>
              </a:rPr>
              <a:t>CloudFoundry</a:t>
            </a:r>
            <a:endParaRPr lang="en-US" sz="3200" dirty="0">
              <a:latin typeface="Amasis MT Pro" panose="020F0502020204030204" pitchFamily="18" charset="0"/>
            </a:endParaRPr>
          </a:p>
          <a:p>
            <a:endParaRPr lang="en-US" sz="3200" dirty="0">
              <a:latin typeface="Amasis MT Pro" panose="020F0502020204030204" pitchFamily="18" charset="0"/>
            </a:endParaRPr>
          </a:p>
        </p:txBody>
      </p:sp>
    </p:spTree>
    <p:extLst>
      <p:ext uri="{BB962C8B-B14F-4D97-AF65-F5344CB8AC3E}">
        <p14:creationId xmlns:p14="http://schemas.microsoft.com/office/powerpoint/2010/main" val="2914337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3" name="Picture 2">
            <a:extLst>
              <a:ext uri="{FF2B5EF4-FFF2-40B4-BE49-F238E27FC236}">
                <a16:creationId xmlns:a16="http://schemas.microsoft.com/office/drawing/2014/main" id="{BB84DD2C-32DE-1DBA-E227-7C1261CDAD2F}"/>
              </a:ext>
            </a:extLst>
          </p:cNvPr>
          <p:cNvPicPr>
            <a:picLocks noChangeAspect="1"/>
          </p:cNvPicPr>
          <p:nvPr/>
        </p:nvPicPr>
        <p:blipFill rotWithShape="1">
          <a:blip r:embed="rId2"/>
          <a:srcRect l="1649" r="7565" b="1"/>
          <a:stretch/>
        </p:blipFill>
        <p:spPr>
          <a:xfrm>
            <a:off x="8753955" y="1975402"/>
            <a:ext cx="3438045" cy="2365590"/>
          </a:xfrm>
          <a:prstGeom prst="rect">
            <a:avLst/>
          </a:prstGeom>
        </p:spPr>
      </p:pic>
      <p:sp>
        <p:nvSpPr>
          <p:cNvPr id="2" name="Arrow: Pentagon 1">
            <a:extLst>
              <a:ext uri="{FF2B5EF4-FFF2-40B4-BE49-F238E27FC236}">
                <a16:creationId xmlns:a16="http://schemas.microsoft.com/office/drawing/2014/main" id="{67787058-F0EB-5CD8-F7E9-FFD7EC6F5C8B}"/>
              </a:ext>
            </a:extLst>
          </p:cNvPr>
          <p:cNvSpPr/>
          <p:nvPr/>
        </p:nvSpPr>
        <p:spPr>
          <a:xfrm>
            <a:off x="196949" y="442451"/>
            <a:ext cx="8557006" cy="5536317"/>
          </a:xfrm>
          <a:prstGeom prst="homePlate">
            <a:avLst/>
          </a:prstGeom>
          <a:solidFill>
            <a:srgbClr val="00B0F0"/>
          </a:solidFill>
          <a:effectLst>
            <a:glow rad="228600">
              <a:schemeClr val="accent1">
                <a:satMod val="175000"/>
                <a:alpha val="40000"/>
              </a:schemeClr>
            </a:glow>
            <a:innerShdw blurRad="63500" dist="50800" dir="13500000">
              <a:prstClr val="black">
                <a:alpha val="50000"/>
              </a:prstClr>
            </a:inn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1">
            <a:noAutofit/>
          </a:bodyPr>
          <a:lstStyle/>
          <a:p>
            <a:r>
              <a:rPr lang="en-US" sz="3200" b="1" i="0" dirty="0">
                <a:solidFill>
                  <a:srgbClr val="000000"/>
                </a:solidFill>
                <a:effectLst/>
                <a:latin typeface="Amasis MT Pro" panose="020F0502020204030204" pitchFamily="18" charset="0"/>
              </a:rPr>
              <a:t>SaaS deployment Ex.:</a:t>
            </a:r>
          </a:p>
          <a:p>
            <a:r>
              <a:rPr lang="en-US" sz="3200" i="0" dirty="0">
                <a:solidFill>
                  <a:srgbClr val="000000"/>
                </a:solidFill>
                <a:effectLst/>
                <a:latin typeface="Amasis MT Pro" panose="020F0502020204030204" pitchFamily="18" charset="0"/>
              </a:rPr>
              <a:t>Google Apps, Microsoft Office 365, and Salesforce, Google Workspace, Dropbox, Salesforce, Cisco WebEx, </a:t>
            </a:r>
            <a:r>
              <a:rPr lang="en-US" sz="3200" i="0" dirty="0">
                <a:solidFill>
                  <a:srgbClr val="FF0000"/>
                </a:solidFill>
                <a:effectLst/>
                <a:latin typeface="Amasis MT Pro" panose="020F0502020204030204" pitchFamily="18" charset="0"/>
              </a:rPr>
              <a:t>SAP Concur</a:t>
            </a:r>
            <a:r>
              <a:rPr lang="en-US" sz="3200" i="0" dirty="0">
                <a:solidFill>
                  <a:srgbClr val="000000"/>
                </a:solidFill>
                <a:effectLst/>
                <a:latin typeface="Amasis MT Pro" panose="020F0502020204030204" pitchFamily="18" charset="0"/>
              </a:rPr>
              <a:t>, GoToMeeting, online</a:t>
            </a:r>
          </a:p>
          <a:p>
            <a:r>
              <a:rPr lang="en-US" sz="3200" i="0" dirty="0">
                <a:solidFill>
                  <a:srgbClr val="000000"/>
                </a:solidFill>
                <a:effectLst/>
                <a:latin typeface="Amasis MT Pro" panose="020F0502020204030204" pitchFamily="18" charset="0"/>
              </a:rPr>
              <a:t>mail, project-management systems, CRMs, and social media platforms, ERP,</a:t>
            </a:r>
          </a:p>
          <a:p>
            <a:r>
              <a:rPr lang="en-US" sz="3200" dirty="0">
                <a:solidFill>
                  <a:srgbClr val="000000"/>
                </a:solidFill>
                <a:latin typeface="Amasis MT Pro" panose="020F0502020204030204" pitchFamily="18" charset="0"/>
              </a:rPr>
              <a:t>Symantec online backup, </a:t>
            </a:r>
            <a:r>
              <a:rPr lang="en-US" sz="3200" dirty="0" err="1">
                <a:solidFill>
                  <a:srgbClr val="000000"/>
                </a:solidFill>
                <a:latin typeface="Amasis MT Pro" panose="020F0502020204030204" pitchFamily="18" charset="0"/>
              </a:rPr>
              <a:t>Zoho</a:t>
            </a:r>
            <a:r>
              <a:rPr lang="en-US" sz="3200" dirty="0">
                <a:solidFill>
                  <a:srgbClr val="000000"/>
                </a:solidFill>
                <a:latin typeface="Amasis MT Pro" panose="020F0502020204030204" pitchFamily="18" charset="0"/>
              </a:rPr>
              <a:t>, Smartsheet, NetSuite</a:t>
            </a:r>
            <a:endParaRPr lang="en-US" sz="3200" i="0" dirty="0">
              <a:solidFill>
                <a:srgbClr val="000000"/>
              </a:solidFill>
              <a:effectLst/>
              <a:latin typeface="Amasis MT Pro" panose="020F0502020204030204" pitchFamily="18" charset="0"/>
            </a:endParaRPr>
          </a:p>
          <a:p>
            <a:endParaRPr lang="en-US" sz="3200" dirty="0">
              <a:latin typeface="Amasis MT Pro" panose="020F0502020204030204" pitchFamily="18" charset="0"/>
            </a:endParaRPr>
          </a:p>
        </p:txBody>
      </p:sp>
    </p:spTree>
    <p:extLst>
      <p:ext uri="{BB962C8B-B14F-4D97-AF65-F5344CB8AC3E}">
        <p14:creationId xmlns:p14="http://schemas.microsoft.com/office/powerpoint/2010/main" val="246876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3">
            <a:extLst>
              <a:ext uri="{FF2B5EF4-FFF2-40B4-BE49-F238E27FC236}">
                <a16:creationId xmlns:a16="http://schemas.microsoft.com/office/drawing/2014/main" id="{7BB43484-6520-7D27-D3F0-DE3A99AF6F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
        <p:nvSpPr>
          <p:cNvPr id="3" name="Rectangle 2">
            <a:extLst>
              <a:ext uri="{FF2B5EF4-FFF2-40B4-BE49-F238E27FC236}">
                <a16:creationId xmlns:a16="http://schemas.microsoft.com/office/drawing/2014/main" id="{8532A881-8EDA-F0FB-795E-23E7FFB61820}"/>
              </a:ext>
            </a:extLst>
          </p:cNvPr>
          <p:cNvSpPr/>
          <p:nvPr/>
        </p:nvSpPr>
        <p:spPr>
          <a:xfrm>
            <a:off x="2123768" y="4454012"/>
            <a:ext cx="7974490" cy="1106129"/>
          </a:xfrm>
          <a:prstGeom prst="rect">
            <a:avLst/>
          </a:prstGeom>
          <a:solidFill>
            <a:srgbClr val="7D4A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750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3">
            <a:extLst>
              <a:ext uri="{FF2B5EF4-FFF2-40B4-BE49-F238E27FC236}">
                <a16:creationId xmlns:a16="http://schemas.microsoft.com/office/drawing/2014/main" id="{7BB43484-6520-7D27-D3F0-DE3A99AF6F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644837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Artificial Intelligence with solid fill">
            <a:extLst>
              <a:ext uri="{FF2B5EF4-FFF2-40B4-BE49-F238E27FC236}">
                <a16:creationId xmlns:a16="http://schemas.microsoft.com/office/drawing/2014/main" id="{9042885D-E723-FED3-B31F-A8EDB1108A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4555" y="560439"/>
            <a:ext cx="6120580" cy="5545393"/>
          </a:xfrm>
          <a:prstGeom prst="rect">
            <a:avLst/>
          </a:prstGeom>
        </p:spPr>
      </p:pic>
      <p:sp>
        <p:nvSpPr>
          <p:cNvPr id="8" name="Speech Bubble: Oval 7">
            <a:extLst>
              <a:ext uri="{FF2B5EF4-FFF2-40B4-BE49-F238E27FC236}">
                <a16:creationId xmlns:a16="http://schemas.microsoft.com/office/drawing/2014/main" id="{C7B7485E-B1D9-D645-DE2C-D4CCD2B08F1D}"/>
              </a:ext>
            </a:extLst>
          </p:cNvPr>
          <p:cNvSpPr/>
          <p:nvPr/>
        </p:nvSpPr>
        <p:spPr>
          <a:xfrm>
            <a:off x="6096000" y="324464"/>
            <a:ext cx="5024284" cy="1991032"/>
          </a:xfrm>
          <a:prstGeom prst="wedgeEllipseCallout">
            <a:avLst>
              <a:gd name="adj1" fmla="val -42115"/>
              <a:gd name="adj2" fmla="val 46204"/>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guet Script" panose="020F0502020204030204" pitchFamily="2" charset="0"/>
                <a:ea typeface="STXingkai" panose="02010800040101010101" pitchFamily="2" charset="-122"/>
              </a:rPr>
              <a:t>Why Computing?</a:t>
            </a:r>
          </a:p>
          <a:p>
            <a:pPr algn="ctr"/>
            <a:r>
              <a:rPr lang="en-US" sz="2400" dirty="0">
                <a:solidFill>
                  <a:schemeClr val="tx1"/>
                </a:solidFill>
                <a:latin typeface="Baguet Script" panose="020F0502020204030204" pitchFamily="2" charset="0"/>
                <a:ea typeface="STXingkai" panose="02010800040101010101" pitchFamily="2" charset="-122"/>
              </a:rPr>
              <a:t>The beginning of the story.</a:t>
            </a:r>
          </a:p>
        </p:txBody>
      </p:sp>
    </p:spTree>
    <p:extLst>
      <p:ext uri="{BB962C8B-B14F-4D97-AF65-F5344CB8AC3E}">
        <p14:creationId xmlns:p14="http://schemas.microsoft.com/office/powerpoint/2010/main" val="1706003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4">
            <a:extLst>
              <a:ext uri="{FF2B5EF4-FFF2-40B4-BE49-F238E27FC236}">
                <a16:creationId xmlns:a16="http://schemas.microsoft.com/office/drawing/2014/main" id="{CF7205D3-F9D6-FF3C-7DF7-67A77789A84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pic>
        <p:nvPicPr>
          <p:cNvPr id="3" name="Picture 2">
            <a:extLst>
              <a:ext uri="{FF2B5EF4-FFF2-40B4-BE49-F238E27FC236}">
                <a16:creationId xmlns:a16="http://schemas.microsoft.com/office/drawing/2014/main" id="{58D1FFD6-F014-6379-37B5-AE4A27A998C1}"/>
              </a:ext>
            </a:extLst>
          </p:cNvPr>
          <p:cNvPicPr>
            <a:picLocks noChangeAspect="1"/>
          </p:cNvPicPr>
          <p:nvPr/>
        </p:nvPicPr>
        <p:blipFill>
          <a:blip r:embed="rId3"/>
          <a:stretch>
            <a:fillRect/>
          </a:stretch>
        </p:blipFill>
        <p:spPr>
          <a:xfrm>
            <a:off x="2105821" y="4484838"/>
            <a:ext cx="8055817" cy="1103472"/>
          </a:xfrm>
          <a:prstGeom prst="rect">
            <a:avLst/>
          </a:prstGeom>
        </p:spPr>
      </p:pic>
    </p:spTree>
    <p:extLst>
      <p:ext uri="{BB962C8B-B14F-4D97-AF65-F5344CB8AC3E}">
        <p14:creationId xmlns:p14="http://schemas.microsoft.com/office/powerpoint/2010/main" val="4260679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4">
            <a:extLst>
              <a:ext uri="{FF2B5EF4-FFF2-40B4-BE49-F238E27FC236}">
                <a16:creationId xmlns:a16="http://schemas.microsoft.com/office/drawing/2014/main" id="{CF7205D3-F9D6-FF3C-7DF7-67A77789A84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513498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5">
            <a:extLst>
              <a:ext uri="{FF2B5EF4-FFF2-40B4-BE49-F238E27FC236}">
                <a16:creationId xmlns:a16="http://schemas.microsoft.com/office/drawing/2014/main" id="{0EA717C8-D922-5EEC-3681-4449964A13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009901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A717C8-D922-5EEC-3681-4449964A139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p:blipFill>
        <p:spPr>
          <a:xfrm>
            <a:off x="1219200" y="778022"/>
            <a:ext cx="9753600" cy="5301956"/>
          </a:xfrm>
          <a:prstGeom prst="rect">
            <a:avLst/>
          </a:prstGeom>
        </p:spPr>
      </p:pic>
    </p:spTree>
    <p:extLst>
      <p:ext uri="{BB962C8B-B14F-4D97-AF65-F5344CB8AC3E}">
        <p14:creationId xmlns:p14="http://schemas.microsoft.com/office/powerpoint/2010/main" val="352351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undamental Cloud Security Concepts Part 4 – Shared Responsibility Model -  GÉANT Cloud Services">
            <a:extLst>
              <a:ext uri="{FF2B5EF4-FFF2-40B4-BE49-F238E27FC236}">
                <a16:creationId xmlns:a16="http://schemas.microsoft.com/office/drawing/2014/main" id="{CC767480-D0F0-B9A5-F6DA-EE3665610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322" y="722671"/>
            <a:ext cx="10569677" cy="556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152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4AE68E-F73C-9E1C-C6C2-E892C9CE8FA7}"/>
              </a:ext>
            </a:extLst>
          </p:cNvPr>
          <p:cNvSpPr txBox="1"/>
          <p:nvPr/>
        </p:nvSpPr>
        <p:spPr>
          <a:xfrm>
            <a:off x="886265" y="3026328"/>
            <a:ext cx="10747717" cy="2800767"/>
          </a:xfrm>
          <a:prstGeom prst="rect">
            <a:avLst/>
          </a:prstGeom>
          <a:solidFill>
            <a:srgbClr val="00B0F0"/>
          </a:solidFill>
        </p:spPr>
        <p:txBody>
          <a:bodyPr wrap="square">
            <a:spAutoFit/>
          </a:bodyPr>
          <a:lstStyle/>
          <a:p>
            <a:pPr algn="ctr"/>
            <a:r>
              <a:rPr lang="en-US" sz="4400" dirty="0"/>
              <a:t>https://aws.amazon.com/ar/blogs/industries/applying-the-aws-shared-responsibility-model-to-your-gxp-solution/</a:t>
            </a:r>
          </a:p>
        </p:txBody>
      </p:sp>
    </p:spTree>
    <p:extLst>
      <p:ext uri="{BB962C8B-B14F-4D97-AF65-F5344CB8AC3E}">
        <p14:creationId xmlns:p14="http://schemas.microsoft.com/office/powerpoint/2010/main" val="3166897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45" name="Rectangle 1040">
            <a:extLst>
              <a:ext uri="{FF2B5EF4-FFF2-40B4-BE49-F238E27FC236}">
                <a16:creationId xmlns:a16="http://schemas.microsoft.com/office/drawing/2014/main" id="{241D049E-2C7B-4131-B81E-E5B643BD6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2">
            <a:extLst>
              <a:ext uri="{FF2B5EF4-FFF2-40B4-BE49-F238E27FC236}">
                <a16:creationId xmlns:a16="http://schemas.microsoft.com/office/drawing/2014/main" id="{91635463-D121-4B16-AB61-D492DD3F0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739000D-8BC2-0E8A-651F-8B0C0167B5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54780" y="643467"/>
            <a:ext cx="728244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394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60" name="Rectangle 1055">
            <a:extLst>
              <a:ext uri="{FF2B5EF4-FFF2-40B4-BE49-F238E27FC236}">
                <a16:creationId xmlns:a16="http://schemas.microsoft.com/office/drawing/2014/main" id="{819D1EE6-C77B-4AB5-80C2-B2766A04E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C8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 name="Picture 2" descr="Cloud Security and the Shared Responsibility Model">
            <a:extLst>
              <a:ext uri="{FF2B5EF4-FFF2-40B4-BE49-F238E27FC236}">
                <a16:creationId xmlns:a16="http://schemas.microsoft.com/office/drawing/2014/main" id="{EFBBA534-80DC-4122-6505-BA54803E2D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94" r="1" b="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1061" name="Rectangle 1057">
            <a:extLst>
              <a:ext uri="{FF2B5EF4-FFF2-40B4-BE49-F238E27FC236}">
                <a16:creationId xmlns:a16="http://schemas.microsoft.com/office/drawing/2014/main" id="{873991DB-6F50-4514-9746-B72BC8E1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9924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Customers are responsible for the security of everything that they create and put </a:t>
            </a:r>
            <a:r>
              <a:rPr lang="en-US"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in</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the AWS Cloud.</a:t>
            </a:r>
          </a:p>
        </p:txBody>
      </p:sp>
    </p:spTree>
    <p:extLst>
      <p:ext uri="{BB962C8B-B14F-4D97-AF65-F5344CB8AC3E}">
        <p14:creationId xmlns:p14="http://schemas.microsoft.com/office/powerpoint/2010/main" val="1292304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is responsible for security </a:t>
            </a: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of</a:t>
            </a:r>
            <a:r>
              <a:rPr lang="en-US" sz="40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the cloud.</a:t>
            </a:r>
          </a:p>
          <a:p>
            <a:pPr algn="ctr" rtl="1">
              <a:lnSpc>
                <a:spcPct val="107000"/>
              </a:lnSpc>
              <a:spcAft>
                <a:spcPts val="800"/>
              </a:spcAft>
            </a:pPr>
            <a:r>
              <a:rPr lang="en-US" sz="20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operates, manages, and controls the components at all layers of infrastructure. This includes areas such as</a:t>
            </a:r>
          </a:p>
          <a:p>
            <a:pPr algn="ctr" rtl="1">
              <a:lnSpc>
                <a:spcPct val="107000"/>
              </a:lnSpc>
              <a:spcAft>
                <a:spcPts val="800"/>
              </a:spcAft>
            </a:pPr>
            <a:r>
              <a:rPr lang="en-US" sz="20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the host operating system, the virtualization layer, and even the physical security of the data centers from which</a:t>
            </a:r>
          </a:p>
          <a:p>
            <a:pPr algn="ctr" rtl="1">
              <a:lnSpc>
                <a:spcPct val="107000"/>
              </a:lnSpc>
              <a:spcAft>
                <a:spcPts val="800"/>
              </a:spcAft>
            </a:pPr>
            <a:r>
              <a:rPr lang="en-US" sz="20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services operate</a:t>
            </a:r>
            <a:endPar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6323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12">
            <a:extLst>
              <a:ext uri="{FF2B5EF4-FFF2-40B4-BE49-F238E27FC236}">
                <a16:creationId xmlns:a16="http://schemas.microsoft.com/office/drawing/2014/main" id="{8BD6E36D-25AB-521E-D171-76B93DB8F90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2013" cy="5486400"/>
          </a:xfrm>
          <a:prstGeom prst="rect">
            <a:avLst/>
          </a:prstGeom>
        </p:spPr>
      </p:pic>
    </p:spTree>
    <p:extLst>
      <p:ext uri="{BB962C8B-B14F-4D97-AF65-F5344CB8AC3E}">
        <p14:creationId xmlns:p14="http://schemas.microsoft.com/office/powerpoint/2010/main" val="1486772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تعد</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Amazon Web Services (AWS)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منصة سحابية شهيرة توفر مجموعة</a:t>
            </a:r>
            <a:r>
              <a:rPr lang="en-US" sz="3600" kern="100" dirty="0">
                <a:solidFill>
                  <a:schemeClr val="tx1"/>
                </a:solidFill>
                <a:latin typeface="Amasis MT Pro Medium" panose="02040604050005020304" pitchFamily="18" charset="0"/>
                <a:ea typeface="Calibri" panose="020F0502020204030204" pitchFamily="34" charset="0"/>
                <a:cs typeface="Arial" panose="020B0604020202020204" pitchFamily="34" charset="0"/>
              </a:rPr>
              <a:t>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واسعة من الخدمات السحابية للشركات والأفراد. وتشمل الخدمات التي توفرها</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AWS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الحوسبة السحابية، وخدمات التخزين </a:t>
            </a:r>
            <a:r>
              <a:rPr lang="ar-SA" sz="3600" kern="100" dirty="0" err="1">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السحابي</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وخدمات قواعد البيانات، وخدمات الشبكات، وخدمات الأمان </a:t>
            </a:r>
            <a:r>
              <a:rPr lang="ar-SA" sz="3600" kern="100" dirty="0" err="1">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السحابي</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وغيرها الكثير. وتتميز</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AWS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بالمرونة والتوفير الكبير في التكاليف والتشغيل السريع والسهل</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257313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خدمات التخزين </a:t>
            </a:r>
            <a:r>
              <a:rPr lang="ar-SA" sz="3600" kern="100" dirty="0" err="1">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السحابي</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t>
            </a:r>
          </a:p>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توفر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خدمات تخزين البيانات السحابية، بما في ذلك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S3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Glacier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EFS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EBS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a:t>
            </a:r>
            <a:r>
              <a:rPr lang="en-US" sz="3600" kern="100" dirty="0" err="1">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FSx</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وغيرها. وتتيح هذه الخدمات تخزين البيانات بأمان وسهولة وفي مواقع متعددة، كما تتضمن خيارات النسخ الاحتياطي واستعادة البيانات.</a:t>
            </a:r>
          </a:p>
        </p:txBody>
      </p:sp>
    </p:spTree>
    <p:extLst>
      <p:ext uri="{BB962C8B-B14F-4D97-AF65-F5344CB8AC3E}">
        <p14:creationId xmlns:p14="http://schemas.microsoft.com/office/powerpoint/2010/main" val="3696879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خدمات قواعد البيانات:</a:t>
            </a:r>
          </a:p>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توفر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خدمات قواعد البيانات السحابية، بما في ذلك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RDS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DynamoDB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Redshift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Aurora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وغيرها. وتتيح هذه الخدمات إدارة البيانات بسهولة وفعالية، وتوفر الأدوات اللازمة للتكوين والتحسين والمراقبة.</a:t>
            </a:r>
          </a:p>
        </p:txBody>
      </p:sp>
    </p:spTree>
    <p:extLst>
      <p:ext uri="{BB962C8B-B14F-4D97-AF65-F5344CB8AC3E}">
        <p14:creationId xmlns:p14="http://schemas.microsoft.com/office/powerpoint/2010/main" val="3844652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خدمات الشبكات:</a:t>
            </a:r>
          </a:p>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توفر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خدمات شبكات سحابية تتضمن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VPC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Direct Connect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Route 53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CloudFront،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والتي تتيح إدارة الشبكات الافتراضية بسهولة وتوفر الأدوات اللازمة لتوزيع المحتوى وتحسين الأداء.</a:t>
            </a:r>
          </a:p>
        </p:txBody>
      </p:sp>
    </p:spTree>
    <p:extLst>
      <p:ext uri="{BB962C8B-B14F-4D97-AF65-F5344CB8AC3E}">
        <p14:creationId xmlns:p14="http://schemas.microsoft.com/office/powerpoint/2010/main" val="2587517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خدمات الأمان </a:t>
            </a:r>
            <a:r>
              <a:rPr lang="ar-SA" sz="3600" kern="100" dirty="0" err="1">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السحابي</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t>
            </a:r>
          </a:p>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توفر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خدمات الأمان </a:t>
            </a:r>
            <a:r>
              <a:rPr lang="ar-SA" sz="3600" kern="100" dirty="0" err="1">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السحابي</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بما في ذلك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Identity and Access Management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Key Management Service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Guard Duty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WAF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Amazon Inspector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CloudTrail،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والتي تتيح إدارة الوصول والتحكم في البيانات والكشف عن التهديدات والتحقق من الامتثال.</a:t>
            </a:r>
          </a:p>
        </p:txBody>
      </p:sp>
    </p:spTree>
    <p:extLst>
      <p:ext uri="{BB962C8B-B14F-4D97-AF65-F5344CB8AC3E}">
        <p14:creationId xmlns:p14="http://schemas.microsoft.com/office/powerpoint/2010/main" val="23160079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76981" y="545690"/>
            <a:ext cx="12015019" cy="5707625"/>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إضافة إلى ذلك، توفر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a:t>
            </a: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خدمات أخرى مثل خدمات الذكاء الاصطناعي والحوسبة الكمية والأدوات التحليلية، والتي تتيح </a:t>
            </a:r>
          </a:p>
          <a:p>
            <a:pPr algn="r" rtl="1">
              <a:lnSpc>
                <a:spcPct val="107000"/>
              </a:lnSpc>
              <a:spcAft>
                <a:spcPts val="800"/>
              </a:spcAft>
            </a:pPr>
            <a:r>
              <a:rPr lang="ar-SA"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للشركات والأفراد استخدام التقنيات الحديثة للتحليل والتعلم الآلي والتحسين المستمر.</a:t>
            </a:r>
          </a:p>
          <a:p>
            <a:pPr algn="r" rtl="1">
              <a:lnSpc>
                <a:spcPct val="107000"/>
              </a:lnSpc>
              <a:spcAft>
                <a:spcPts val="800"/>
              </a:spcAft>
            </a:pPr>
            <a:r>
              <a:rPr lang="ar-SA" sz="3600" i="1"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يمكن القول إن </a:t>
            </a:r>
            <a:r>
              <a:rPr lang="en-US" sz="3600" i="1"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AWS </a:t>
            </a:r>
            <a:r>
              <a:rPr lang="ar-SA" sz="3600" i="1"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هي منصة سحابية شاملة وشهيرة وتوفر العديد من الخدمات السحابية المتطورة، والتي يمكن استخدامها لتلبية متطلبات الشركات والمؤسسات والأفراد في مختلف المجالات. ومن المهم الإشارة إلى أن </a:t>
            </a:r>
            <a:r>
              <a:rPr lang="en-US" sz="3600" i="1"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AWS </a:t>
            </a:r>
            <a:r>
              <a:rPr lang="ar-SA" sz="3600" i="1"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توفر العديد من الأدوات والموارد التعليمية المجانية على موقعها الرسمي، مما يجعل من السهل بدء العمل مع هذه الخدمات</a:t>
            </a:r>
          </a:p>
        </p:txBody>
      </p:sp>
    </p:spTree>
    <p:extLst>
      <p:ext uri="{BB962C8B-B14F-4D97-AF65-F5344CB8AC3E}">
        <p14:creationId xmlns:p14="http://schemas.microsoft.com/office/powerpoint/2010/main" val="41443916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number">
            <a:extLst>
              <a:ext uri="{FF2B5EF4-FFF2-40B4-BE49-F238E27FC236}">
                <a16:creationId xmlns:a16="http://schemas.microsoft.com/office/drawing/2014/main" id="{D23B7972-BC3F-48D0-C84E-815B409CF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70" y="604683"/>
            <a:ext cx="11621729" cy="5648634"/>
          </a:xfrm>
          <a:prstGeom prst="rect">
            <a:avLst/>
          </a:prstGeom>
        </p:spPr>
      </p:pic>
    </p:spTree>
    <p:extLst>
      <p:ext uri="{BB962C8B-B14F-4D97-AF65-F5344CB8AC3E}">
        <p14:creationId xmlns:p14="http://schemas.microsoft.com/office/powerpoint/2010/main" val="2465566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logo&#10;&#10;Description automatically generated">
            <a:extLst>
              <a:ext uri="{FF2B5EF4-FFF2-40B4-BE49-F238E27FC236}">
                <a16:creationId xmlns:a16="http://schemas.microsoft.com/office/drawing/2014/main" id="{356CFC9D-B79A-89D8-E8BB-6500FC5A9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884" y="604684"/>
            <a:ext cx="11130116" cy="5648631"/>
          </a:xfrm>
          <a:prstGeom prst="rect">
            <a:avLst/>
          </a:prstGeom>
        </p:spPr>
      </p:pic>
    </p:spTree>
    <p:extLst>
      <p:ext uri="{BB962C8B-B14F-4D97-AF65-F5344CB8AC3E}">
        <p14:creationId xmlns:p14="http://schemas.microsoft.com/office/powerpoint/2010/main" val="2106069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47">
            <a:extLst>
              <a:ext uri="{FF2B5EF4-FFF2-40B4-BE49-F238E27FC236}">
                <a16:creationId xmlns:a16="http://schemas.microsoft.com/office/drawing/2014/main" id="{5AF457AD-0B83-41F7-4C7F-4F86EAC88D1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3194750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3" name="Rectangle 2">
            <a:extLst>
              <a:ext uri="{FF2B5EF4-FFF2-40B4-BE49-F238E27FC236}">
                <a16:creationId xmlns:a16="http://schemas.microsoft.com/office/drawing/2014/main" id="{FDA68BE0-D648-417C-6A09-B6F199FE0555}"/>
              </a:ext>
            </a:extLst>
          </p:cNvPr>
          <p:cNvSpPr/>
          <p:nvPr/>
        </p:nvSpPr>
        <p:spPr>
          <a:xfrm>
            <a:off x="495118" y="2397807"/>
            <a:ext cx="11696873" cy="3777622"/>
          </a:xfrm>
          <a:prstGeom prst="rect">
            <a:avLst/>
          </a:prstGeom>
        </p:spPr>
        <p:txBody>
          <a:bodyPr vert="horz" lIns="91440" tIns="45720" rIns="91440" bIns="45720" rtlCol="0">
            <a:normAutofit lnSpcReduction="10000"/>
          </a:bodyPr>
          <a:lstStyle/>
          <a:p>
            <a:pPr>
              <a:spcBef>
                <a:spcPts val="1000"/>
              </a:spcBef>
              <a:buClr>
                <a:schemeClr val="accent1"/>
              </a:buClr>
            </a:pPr>
            <a:r>
              <a:rPr lang="en-US" sz="3600" b="1" dirty="0">
                <a:latin typeface="Bell MT" panose="02020503060305020303" pitchFamily="18" charset="0"/>
              </a:rPr>
              <a:t>Have you ever considered working from any place in the world, whether it is your home or another location? Isn’t it fascinating? It is feasible with Amazon EC2. You can work from your home or any other location while maintaining a secure and safe IT environment. You do not have to be concerned about the hardware system or manage anything.</a:t>
            </a:r>
          </a:p>
        </p:txBody>
      </p:sp>
      <p:sp>
        <p:nvSpPr>
          <p:cNvPr id="7" name="TextBox 6">
            <a:extLst>
              <a:ext uri="{FF2B5EF4-FFF2-40B4-BE49-F238E27FC236}">
                <a16:creationId xmlns:a16="http://schemas.microsoft.com/office/drawing/2014/main" id="{F8DBE32C-1599-ADC5-993D-7A8B4359747E}"/>
              </a:ext>
            </a:extLst>
          </p:cNvPr>
          <p:cNvSpPr txBox="1"/>
          <p:nvPr/>
        </p:nvSpPr>
        <p:spPr>
          <a:xfrm>
            <a:off x="2064774" y="670656"/>
            <a:ext cx="9351901" cy="1657844"/>
          </a:xfrm>
          <a:prstGeom prst="rect">
            <a:avLst/>
          </a:prstGeom>
          <a:solidFill>
            <a:srgbClr val="7D4A0E"/>
          </a:solidFill>
          <a:ln>
            <a:solidFill>
              <a:srgbClr val="002060"/>
            </a:solidFill>
          </a:ln>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ll MT" panose="02020503060305020303" pitchFamily="18" charset="0"/>
              </a:rPr>
              <a:t>EC2: The AWS Compute Service</a:t>
            </a:r>
          </a:p>
        </p:txBody>
      </p:sp>
    </p:spTree>
    <p:extLst>
      <p:ext uri="{BB962C8B-B14F-4D97-AF65-F5344CB8AC3E}">
        <p14:creationId xmlns:p14="http://schemas.microsoft.com/office/powerpoint/2010/main" val="936760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13">
            <a:extLst>
              <a:ext uri="{FF2B5EF4-FFF2-40B4-BE49-F238E27FC236}">
                <a16:creationId xmlns:a16="http://schemas.microsoft.com/office/drawing/2014/main" id="{6A3D6ACC-612E-14BF-EB15-A837F9BD91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60152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0129F-9C03-E731-44F6-2119C223F570}"/>
              </a:ext>
            </a:extLst>
          </p:cNvPr>
          <p:cNvSpPr/>
          <p:nvPr/>
        </p:nvSpPr>
        <p:spPr>
          <a:xfrm>
            <a:off x="634181" y="610897"/>
            <a:ext cx="11179277" cy="5612922"/>
          </a:xfrm>
          <a:prstGeom prst="rect">
            <a:avLst/>
          </a:prstGeom>
        </p:spPr>
        <p:txBody>
          <a:bodyPr wrap="square">
            <a:noAutofit/>
          </a:bodyPr>
          <a:lstStyle/>
          <a:p>
            <a:pPr algn="just"/>
            <a:r>
              <a:rPr lang="en-US" sz="2000" b="1" dirty="0">
                <a:latin typeface="Bell MT" panose="02020503060305020303" pitchFamily="18" charset="0"/>
              </a:rPr>
              <a:t>AWS provides a broad range of services in areas such as compute, storage, database, migration, network, management tools, media services, security, business productivity, application integration, machine learning, game creation, and more. EC2 is included in the compute capacity category.</a:t>
            </a:r>
          </a:p>
          <a:p>
            <a:pPr algn="just"/>
            <a:endParaRPr lang="en-US" sz="2000" b="1" dirty="0">
              <a:latin typeface="Bell MT" panose="02020503060305020303" pitchFamily="18" charset="0"/>
            </a:endParaRPr>
          </a:p>
          <a:p>
            <a:pPr algn="just"/>
            <a:r>
              <a:rPr lang="en-US" sz="2000" b="1" dirty="0">
                <a:latin typeface="Bell MT" panose="02020503060305020303" pitchFamily="18" charset="0"/>
              </a:rPr>
              <a:t>In this article, we will dive deeper into what the AWS EC2 service is all about.</a:t>
            </a:r>
          </a:p>
          <a:p>
            <a:pPr algn="just"/>
            <a:endParaRPr lang="en-US" sz="2000" b="1" dirty="0">
              <a:latin typeface="Bell MT" panose="02020503060305020303" pitchFamily="18" charset="0"/>
            </a:endParaRPr>
          </a:p>
          <a:p>
            <a:pPr algn="just"/>
            <a:r>
              <a:rPr lang="en-US" sz="2000" b="1" dirty="0">
                <a:solidFill>
                  <a:srgbClr val="FF0000"/>
                </a:solidFill>
                <a:latin typeface="Bell MT" panose="02020503060305020303" pitchFamily="18" charset="0"/>
              </a:rPr>
              <a:t>What is EC2: The AWS Compute Service?</a:t>
            </a:r>
          </a:p>
          <a:p>
            <a:pPr algn="just"/>
            <a:r>
              <a:rPr lang="en-US" sz="2000" b="1" dirty="0">
                <a:latin typeface="Bell MT" panose="02020503060305020303" pitchFamily="18" charset="0"/>
              </a:rPr>
              <a:t>Amazon EC2 or Amazon </a:t>
            </a:r>
            <a:r>
              <a:rPr lang="en-US" sz="2000" b="1" dirty="0">
                <a:solidFill>
                  <a:srgbClr val="FF0000"/>
                </a:solidFill>
                <a:latin typeface="Bell MT" panose="02020503060305020303" pitchFamily="18" charset="0"/>
              </a:rPr>
              <a:t>Elastic Compute Cloud </a:t>
            </a:r>
            <a:r>
              <a:rPr lang="en-US" sz="2000" b="1" dirty="0">
                <a:latin typeface="Bell MT" panose="02020503060305020303" pitchFamily="18" charset="0"/>
              </a:rPr>
              <a:t>is a web service that seeks to make developers’ lives easier by providing secure and scalable cloud computing resources. In general terms, EC2 allows users to rent virtual computers that are known as virtual machines on which they can execute their computer applications.</a:t>
            </a:r>
          </a:p>
          <a:p>
            <a:pPr algn="just"/>
            <a:r>
              <a:rPr lang="en-US" sz="2000" b="1" dirty="0">
                <a:latin typeface="Bell MT" panose="02020503060305020303" pitchFamily="18" charset="0"/>
              </a:rPr>
              <a:t>Rather than purchasing and connecting your own hardware, Amazon provides you with practically unlimited virtual machines on which you can execute your apps while they handle the hardware.</a:t>
            </a:r>
          </a:p>
          <a:p>
            <a:pPr algn="just"/>
            <a:endParaRPr lang="en-US" sz="2000" b="1" dirty="0">
              <a:latin typeface="Bell MT" panose="02020503060305020303" pitchFamily="18" charset="0"/>
            </a:endParaRPr>
          </a:p>
          <a:p>
            <a:pPr algn="just"/>
            <a:r>
              <a:rPr lang="en-US" sz="2000" b="1" dirty="0">
                <a:latin typeface="Bell MT" panose="02020503060305020303" pitchFamily="18" charset="0"/>
              </a:rPr>
              <a:t>It is effortless to scale up and down our infrastructure based on demand using EC2. This service can be linked easily with practically all of Amazon’s services, and the most significant part may be that we only pay for what we use .</a:t>
            </a:r>
            <a:endParaRPr lang="en-US" sz="2000" b="1" i="0" dirty="0">
              <a:effectLst/>
              <a:latin typeface="Bell MT" panose="02020503060305020303" pitchFamily="18" charset="0"/>
            </a:endParaRPr>
          </a:p>
        </p:txBody>
      </p:sp>
    </p:spTree>
    <p:extLst>
      <p:ext uri="{BB962C8B-B14F-4D97-AF65-F5344CB8AC3E}">
        <p14:creationId xmlns:p14="http://schemas.microsoft.com/office/powerpoint/2010/main" val="996919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0129F-9C03-E731-44F6-2119C223F570}"/>
              </a:ext>
            </a:extLst>
          </p:cNvPr>
          <p:cNvSpPr/>
          <p:nvPr/>
        </p:nvSpPr>
        <p:spPr>
          <a:xfrm>
            <a:off x="634181" y="610897"/>
            <a:ext cx="11179277" cy="5612922"/>
          </a:xfrm>
          <a:prstGeom prst="rect">
            <a:avLst/>
          </a:prstGeom>
        </p:spPr>
        <p:txBody>
          <a:bodyPr wrap="square">
            <a:noAutofit/>
          </a:bodyPr>
          <a:lstStyle/>
          <a:p>
            <a:pPr algn="just"/>
            <a:endParaRPr lang="en-US" sz="2000" b="1" i="0" dirty="0">
              <a:effectLst/>
              <a:latin typeface="Bell MT" panose="02020503060305020303" pitchFamily="18" charset="0"/>
            </a:endParaRPr>
          </a:p>
        </p:txBody>
      </p:sp>
      <p:sp>
        <p:nvSpPr>
          <p:cNvPr id="4" name="TextBox 3">
            <a:extLst>
              <a:ext uri="{FF2B5EF4-FFF2-40B4-BE49-F238E27FC236}">
                <a16:creationId xmlns:a16="http://schemas.microsoft.com/office/drawing/2014/main" id="{1CCE37F5-D4C0-D834-D400-F2E8C19FC3A0}"/>
              </a:ext>
            </a:extLst>
          </p:cNvPr>
          <p:cNvSpPr txBox="1"/>
          <p:nvPr/>
        </p:nvSpPr>
        <p:spPr>
          <a:xfrm>
            <a:off x="1637071" y="810337"/>
            <a:ext cx="10554929" cy="5413482"/>
          </a:xfrm>
          <a:prstGeom prst="rect">
            <a:avLst/>
          </a:prstGeom>
          <a:noFill/>
        </p:spPr>
        <p:txBody>
          <a:bodyPr wrap="square">
            <a:noAutofit/>
          </a:bodyPr>
          <a:lstStyle/>
          <a:p>
            <a:r>
              <a:rPr lang="en-US" sz="2300" b="1" dirty="0">
                <a:latin typeface="Bell MT" panose="02020503060305020303" pitchFamily="18" charset="0"/>
              </a:rPr>
              <a:t>Benefits of EC2:</a:t>
            </a:r>
          </a:p>
          <a:p>
            <a:endParaRPr lang="en-US" sz="2300" b="1" dirty="0">
              <a:latin typeface="Bell MT" panose="02020503060305020303" pitchFamily="18" charset="0"/>
            </a:endParaRPr>
          </a:p>
          <a:p>
            <a:r>
              <a:rPr lang="en-US" sz="2300" b="1" dirty="0">
                <a:latin typeface="Bell MT" panose="02020503060305020303" pitchFamily="18" charset="0"/>
              </a:rPr>
              <a:t>Below are a few of the advantages of using EC2:</a:t>
            </a:r>
          </a:p>
          <a:p>
            <a:endParaRPr lang="en-US" sz="2300" b="1" dirty="0">
              <a:latin typeface="Bell MT" panose="02020503060305020303" pitchFamily="18" charset="0"/>
            </a:endParaRPr>
          </a:p>
          <a:p>
            <a:pPr marL="457200" indent="-457200">
              <a:buFont typeface="+mj-lt"/>
              <a:buAutoNum type="arabicPeriod"/>
            </a:pPr>
            <a:r>
              <a:rPr lang="en-US" sz="2300" b="1" dirty="0">
                <a:latin typeface="Bell MT" panose="02020503060305020303" pitchFamily="18" charset="0"/>
              </a:rPr>
              <a:t>AWS EC2 does not require any hardware components, hardware management, or physical hardware provisioning.</a:t>
            </a:r>
          </a:p>
          <a:p>
            <a:pPr marL="457200" indent="-457200">
              <a:buFont typeface="+mj-lt"/>
              <a:buAutoNum type="arabicPeriod"/>
            </a:pPr>
            <a:r>
              <a:rPr lang="en-US" sz="2300" b="1" dirty="0">
                <a:latin typeface="Bell MT" panose="02020503060305020303" pitchFamily="18" charset="0"/>
              </a:rPr>
              <a:t>It is quite simple to scale up and down our infrastructure in response to demand.</a:t>
            </a:r>
          </a:p>
          <a:p>
            <a:pPr marL="457200" indent="-457200">
              <a:buFont typeface="+mj-lt"/>
              <a:buAutoNum type="arabicPeriod"/>
            </a:pPr>
            <a:r>
              <a:rPr lang="en-US" sz="2300" b="1" dirty="0">
                <a:latin typeface="Bell MT" panose="02020503060305020303" pitchFamily="18" charset="0"/>
              </a:rPr>
              <a:t>The EC2 service works well with practically all of Amazon’s services.</a:t>
            </a:r>
          </a:p>
          <a:p>
            <a:pPr marL="457200" indent="-457200">
              <a:buFont typeface="+mj-lt"/>
              <a:buAutoNum type="arabicPeriod"/>
            </a:pPr>
            <a:r>
              <a:rPr lang="en-US" sz="2300" b="1" dirty="0">
                <a:latin typeface="Bell MT" panose="02020503060305020303" pitchFamily="18" charset="0"/>
              </a:rPr>
              <a:t>We do not have to commit upfront, and we only pay for what we have used.</a:t>
            </a:r>
          </a:p>
          <a:p>
            <a:pPr marL="457200" indent="-457200">
              <a:buFont typeface="+mj-lt"/>
              <a:buAutoNum type="arabicPeriod"/>
            </a:pPr>
            <a:r>
              <a:rPr lang="en-US" sz="2300" b="1" dirty="0">
                <a:latin typeface="Bell MT" panose="02020503060305020303" pitchFamily="18" charset="0"/>
              </a:rPr>
              <a:t>It can be accessed from any location in the world like any other cloud service.</a:t>
            </a:r>
          </a:p>
          <a:p>
            <a:pPr marL="457200" indent="-457200">
              <a:buFont typeface="+mj-lt"/>
              <a:buAutoNum type="arabicPeriod"/>
            </a:pPr>
            <a:r>
              <a:rPr lang="en-US" sz="2300" b="1" dirty="0">
                <a:latin typeface="Bell MT" panose="02020503060305020303" pitchFamily="18" charset="0"/>
              </a:rPr>
              <a:t>Users can have complete control from their end.</a:t>
            </a:r>
          </a:p>
          <a:p>
            <a:pPr marL="457200" indent="-457200">
              <a:buFont typeface="+mj-lt"/>
              <a:buAutoNum type="arabicPeriod"/>
            </a:pPr>
            <a:r>
              <a:rPr lang="en-US" sz="2300" b="1" dirty="0">
                <a:latin typeface="Bell MT" panose="02020503060305020303" pitchFamily="18" charset="0"/>
              </a:rPr>
              <a:t>It provides a wide range of operating systems to choose from.</a:t>
            </a:r>
          </a:p>
          <a:p>
            <a:pPr marL="457200" indent="-457200">
              <a:buFont typeface="+mj-lt"/>
              <a:buAutoNum type="arabicPeriod"/>
            </a:pPr>
            <a:r>
              <a:rPr lang="en-US" sz="2300" b="1" dirty="0">
                <a:latin typeface="Bell MT" panose="02020503060305020303" pitchFamily="18" charset="0"/>
              </a:rPr>
              <a:t>It speeds up the deployment of new servers.</a:t>
            </a:r>
          </a:p>
        </p:txBody>
      </p:sp>
    </p:spTree>
    <p:extLst>
      <p:ext uri="{BB962C8B-B14F-4D97-AF65-F5344CB8AC3E}">
        <p14:creationId xmlns:p14="http://schemas.microsoft.com/office/powerpoint/2010/main" val="18787887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0129F-9C03-E731-44F6-2119C223F570}"/>
              </a:ext>
            </a:extLst>
          </p:cNvPr>
          <p:cNvSpPr/>
          <p:nvPr/>
        </p:nvSpPr>
        <p:spPr>
          <a:xfrm>
            <a:off x="634181" y="610897"/>
            <a:ext cx="11179277" cy="5612922"/>
          </a:xfrm>
          <a:prstGeom prst="rect">
            <a:avLst/>
          </a:prstGeom>
        </p:spPr>
        <p:txBody>
          <a:bodyPr wrap="square">
            <a:noAutofit/>
          </a:bodyPr>
          <a:lstStyle/>
          <a:p>
            <a:pPr algn="just"/>
            <a:endParaRPr lang="en-US" sz="2000" b="1" i="0" dirty="0">
              <a:effectLst/>
              <a:latin typeface="Bell MT" panose="02020503060305020303" pitchFamily="18" charset="0"/>
            </a:endParaRPr>
          </a:p>
        </p:txBody>
      </p:sp>
      <p:sp>
        <p:nvSpPr>
          <p:cNvPr id="4" name="TextBox 3">
            <a:extLst>
              <a:ext uri="{FF2B5EF4-FFF2-40B4-BE49-F238E27FC236}">
                <a16:creationId xmlns:a16="http://schemas.microsoft.com/office/drawing/2014/main" id="{1CCE37F5-D4C0-D834-D400-F2E8C19FC3A0}"/>
              </a:ext>
            </a:extLst>
          </p:cNvPr>
          <p:cNvSpPr txBox="1"/>
          <p:nvPr/>
        </p:nvSpPr>
        <p:spPr>
          <a:xfrm>
            <a:off x="1637071" y="810337"/>
            <a:ext cx="10554929" cy="5413482"/>
          </a:xfrm>
          <a:prstGeom prst="rect">
            <a:avLst/>
          </a:prstGeom>
          <a:noFill/>
        </p:spPr>
        <p:txBody>
          <a:bodyPr wrap="square">
            <a:noAutofit/>
          </a:bodyPr>
          <a:lstStyle/>
          <a:p>
            <a:pPr algn="ctr"/>
            <a:r>
              <a:rPr lang="en-US" sz="3600" b="1" dirty="0">
                <a:latin typeface="Bell MT" panose="02020503060305020303" pitchFamily="18" charset="0"/>
              </a:rPr>
              <a:t>Features of Amazon EC2:</a:t>
            </a:r>
          </a:p>
          <a:p>
            <a:r>
              <a:rPr lang="en-US" sz="3200" b="1" dirty="0">
                <a:latin typeface="Bell MT" panose="02020503060305020303" pitchFamily="18" charset="0"/>
              </a:rPr>
              <a:t>Functionality – EC2 provides its users a true </a:t>
            </a:r>
            <a:r>
              <a:rPr lang="en-US" sz="3200" b="1" dirty="0">
                <a:solidFill>
                  <a:srgbClr val="FF0000"/>
                </a:solidFill>
                <a:latin typeface="Bell MT" panose="02020503060305020303" pitchFamily="18" charset="0"/>
              </a:rPr>
              <a:t>virtual computing </a:t>
            </a:r>
            <a:r>
              <a:rPr lang="en-US" sz="3200" b="1" dirty="0">
                <a:latin typeface="Bell MT" panose="02020503060305020303" pitchFamily="18" charset="0"/>
              </a:rPr>
              <a:t>platform, where they can use various operations and even launch another EC2 instance from this virtually created environment. This will increase the security of the virtual devices. Not only creating but also EC2 allows us to customize our environment as per our requirements, at any point of time during the life span of the virtual machine.</a:t>
            </a:r>
          </a:p>
        </p:txBody>
      </p:sp>
    </p:spTree>
    <p:extLst>
      <p:ext uri="{BB962C8B-B14F-4D97-AF65-F5344CB8AC3E}">
        <p14:creationId xmlns:p14="http://schemas.microsoft.com/office/powerpoint/2010/main" val="1068663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0129F-9C03-E731-44F6-2119C223F570}"/>
              </a:ext>
            </a:extLst>
          </p:cNvPr>
          <p:cNvSpPr/>
          <p:nvPr/>
        </p:nvSpPr>
        <p:spPr>
          <a:xfrm>
            <a:off x="634181" y="610897"/>
            <a:ext cx="11179277" cy="5612922"/>
          </a:xfrm>
          <a:prstGeom prst="rect">
            <a:avLst/>
          </a:prstGeom>
        </p:spPr>
        <p:txBody>
          <a:bodyPr wrap="square">
            <a:noAutofit/>
          </a:bodyPr>
          <a:lstStyle/>
          <a:p>
            <a:pPr algn="just"/>
            <a:endParaRPr lang="en-US" sz="2000" b="1" i="0" dirty="0">
              <a:effectLst/>
              <a:latin typeface="Bell MT" panose="02020503060305020303" pitchFamily="18" charset="0"/>
            </a:endParaRPr>
          </a:p>
        </p:txBody>
      </p:sp>
      <p:sp>
        <p:nvSpPr>
          <p:cNvPr id="4" name="TextBox 3">
            <a:extLst>
              <a:ext uri="{FF2B5EF4-FFF2-40B4-BE49-F238E27FC236}">
                <a16:creationId xmlns:a16="http://schemas.microsoft.com/office/drawing/2014/main" id="{1CCE37F5-D4C0-D834-D400-F2E8C19FC3A0}"/>
              </a:ext>
            </a:extLst>
          </p:cNvPr>
          <p:cNvSpPr txBox="1"/>
          <p:nvPr/>
        </p:nvSpPr>
        <p:spPr>
          <a:xfrm>
            <a:off x="1637071" y="810337"/>
            <a:ext cx="10554929" cy="5413482"/>
          </a:xfrm>
          <a:prstGeom prst="rect">
            <a:avLst/>
          </a:prstGeom>
          <a:noFill/>
        </p:spPr>
        <p:txBody>
          <a:bodyPr wrap="square">
            <a:noAutofit/>
          </a:bodyPr>
          <a:lstStyle/>
          <a:p>
            <a:pPr algn="ctr"/>
            <a:r>
              <a:rPr lang="en-US" sz="3600" b="1" dirty="0">
                <a:latin typeface="Bell MT" panose="02020503060305020303" pitchFamily="18" charset="0"/>
              </a:rPr>
              <a:t>Features of Amazon EC2:</a:t>
            </a:r>
          </a:p>
          <a:p>
            <a:r>
              <a:rPr lang="en-US" sz="3200" b="1" dirty="0">
                <a:latin typeface="Bell MT" panose="02020503060305020303" pitchFamily="18" charset="0"/>
              </a:rPr>
              <a:t>Amazon EC2 itself comes with a set of default AMI(Amazon Machine Image) options supporting various operating systems along with some pre-configured resources like RAM, ROM, storage, etc. Besides these AMI options, we can also create an AMI curated</a:t>
            </a:r>
          </a:p>
        </p:txBody>
      </p:sp>
    </p:spTree>
    <p:extLst>
      <p:ext uri="{BB962C8B-B14F-4D97-AF65-F5344CB8AC3E}">
        <p14:creationId xmlns:p14="http://schemas.microsoft.com/office/powerpoint/2010/main" val="10600219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0129F-9C03-E731-44F6-2119C223F570}"/>
              </a:ext>
            </a:extLst>
          </p:cNvPr>
          <p:cNvSpPr/>
          <p:nvPr/>
        </p:nvSpPr>
        <p:spPr>
          <a:xfrm>
            <a:off x="634181" y="610897"/>
            <a:ext cx="11179277" cy="5612922"/>
          </a:xfrm>
          <a:prstGeom prst="rect">
            <a:avLst/>
          </a:prstGeom>
        </p:spPr>
        <p:txBody>
          <a:bodyPr wrap="square">
            <a:noAutofit/>
          </a:bodyPr>
          <a:lstStyle/>
          <a:p>
            <a:pPr algn="just"/>
            <a:endParaRPr lang="en-US" sz="2000" b="1" i="0" dirty="0">
              <a:effectLst/>
              <a:latin typeface="Bell MT" panose="02020503060305020303" pitchFamily="18" charset="0"/>
            </a:endParaRPr>
          </a:p>
        </p:txBody>
      </p:sp>
      <p:sp>
        <p:nvSpPr>
          <p:cNvPr id="4" name="TextBox 3">
            <a:extLst>
              <a:ext uri="{FF2B5EF4-FFF2-40B4-BE49-F238E27FC236}">
                <a16:creationId xmlns:a16="http://schemas.microsoft.com/office/drawing/2014/main" id="{1CCE37F5-D4C0-D834-D400-F2E8C19FC3A0}"/>
              </a:ext>
            </a:extLst>
          </p:cNvPr>
          <p:cNvSpPr txBox="1"/>
          <p:nvPr/>
        </p:nvSpPr>
        <p:spPr>
          <a:xfrm>
            <a:off x="1637071" y="810337"/>
            <a:ext cx="10554929" cy="5413482"/>
          </a:xfrm>
          <a:prstGeom prst="rect">
            <a:avLst/>
          </a:prstGeom>
          <a:noFill/>
        </p:spPr>
        <p:txBody>
          <a:bodyPr wrap="square">
            <a:noAutofit/>
          </a:bodyPr>
          <a:lstStyle/>
          <a:p>
            <a:pPr algn="ctr"/>
            <a:r>
              <a:rPr lang="en-US" sz="3600" b="1" dirty="0">
                <a:latin typeface="Bell MT" panose="02020503060305020303" pitchFamily="18" charset="0"/>
              </a:rPr>
              <a:t>Features of Amazon EC2:</a:t>
            </a:r>
          </a:p>
          <a:p>
            <a:r>
              <a:rPr lang="en-US" sz="3200" b="1" dirty="0">
                <a:latin typeface="Bell MT" panose="02020503060305020303" pitchFamily="18" charset="0"/>
              </a:rPr>
              <a:t>Operating Systems – Amazon EC2 includes a wide range of operating systems to choose from while selecting your AMI. Not only these selected options, but users are also even given the privileges to upload their own operating systems and opt for that while selecting AMI during launching an EC2 instance. Currently, AWS has the following most preferred set of operating systems available on the EC2 console.</a:t>
            </a:r>
          </a:p>
        </p:txBody>
      </p:sp>
    </p:spTree>
    <p:extLst>
      <p:ext uri="{BB962C8B-B14F-4D97-AF65-F5344CB8AC3E}">
        <p14:creationId xmlns:p14="http://schemas.microsoft.com/office/powerpoint/2010/main" val="2603673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31"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033" name="Rectangle 1032">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AC2A463-6115-0E6B-60F9-9BBE5145CF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10944" y="2359262"/>
            <a:ext cx="8319604" cy="21422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210129F-9C03-E731-44F6-2119C223F570}"/>
              </a:ext>
            </a:extLst>
          </p:cNvPr>
          <p:cNvSpPr/>
          <p:nvPr/>
        </p:nvSpPr>
        <p:spPr>
          <a:xfrm>
            <a:off x="634181" y="610897"/>
            <a:ext cx="11179277" cy="5612922"/>
          </a:xfrm>
          <a:prstGeom prst="rect">
            <a:avLst/>
          </a:prstGeom>
        </p:spPr>
        <p:txBody>
          <a:bodyPr wrap="square">
            <a:noAutofit/>
          </a:bodyPr>
          <a:lstStyle/>
          <a:p>
            <a:pPr algn="just"/>
            <a:endParaRPr lang="en-US" sz="2000" b="1" i="0" dirty="0">
              <a:effectLst/>
              <a:latin typeface="Bell MT" panose="02020503060305020303" pitchFamily="18" charset="0"/>
            </a:endParaRPr>
          </a:p>
        </p:txBody>
      </p:sp>
    </p:spTree>
    <p:extLst>
      <p:ext uri="{BB962C8B-B14F-4D97-AF65-F5344CB8AC3E}">
        <p14:creationId xmlns:p14="http://schemas.microsoft.com/office/powerpoint/2010/main" val="29453504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0129F-9C03-E731-44F6-2119C223F570}"/>
              </a:ext>
            </a:extLst>
          </p:cNvPr>
          <p:cNvSpPr/>
          <p:nvPr/>
        </p:nvSpPr>
        <p:spPr>
          <a:xfrm>
            <a:off x="634181" y="610897"/>
            <a:ext cx="11179277" cy="5612922"/>
          </a:xfrm>
          <a:prstGeom prst="rect">
            <a:avLst/>
          </a:prstGeom>
        </p:spPr>
        <p:txBody>
          <a:bodyPr wrap="square">
            <a:noAutofit/>
          </a:bodyPr>
          <a:lstStyle/>
          <a:p>
            <a:pPr algn="just"/>
            <a:endParaRPr lang="en-US" sz="2000" b="1" i="0" dirty="0">
              <a:effectLst/>
              <a:latin typeface="Bell MT" panose="02020503060305020303" pitchFamily="18" charset="0"/>
            </a:endParaRPr>
          </a:p>
        </p:txBody>
      </p:sp>
      <p:sp>
        <p:nvSpPr>
          <p:cNvPr id="4" name="TextBox 3">
            <a:extLst>
              <a:ext uri="{FF2B5EF4-FFF2-40B4-BE49-F238E27FC236}">
                <a16:creationId xmlns:a16="http://schemas.microsoft.com/office/drawing/2014/main" id="{1CCE37F5-D4C0-D834-D400-F2E8C19FC3A0}"/>
              </a:ext>
            </a:extLst>
          </p:cNvPr>
          <p:cNvSpPr txBox="1"/>
          <p:nvPr/>
        </p:nvSpPr>
        <p:spPr>
          <a:xfrm>
            <a:off x="1637071" y="810337"/>
            <a:ext cx="10554929" cy="5413482"/>
          </a:xfrm>
          <a:prstGeom prst="rect">
            <a:avLst/>
          </a:prstGeom>
          <a:noFill/>
        </p:spPr>
        <p:txBody>
          <a:bodyPr wrap="square">
            <a:noAutofit/>
          </a:bodyPr>
          <a:lstStyle/>
          <a:p>
            <a:pPr algn="ctr"/>
            <a:r>
              <a:rPr lang="en-US" sz="3600" b="1" dirty="0">
                <a:latin typeface="Bell MT" panose="02020503060305020303" pitchFamily="18" charset="0"/>
              </a:rPr>
              <a:t>Features of Amazon EC2:</a:t>
            </a:r>
          </a:p>
          <a:p>
            <a:pPr algn="ctr"/>
            <a:endParaRPr lang="en-US" sz="3200" b="1" dirty="0">
              <a:latin typeface="Bell MT" panose="02020503060305020303" pitchFamily="18" charset="0"/>
            </a:endParaRPr>
          </a:p>
          <a:p>
            <a:pPr algn="ctr"/>
            <a:endParaRPr lang="en-US" sz="3200" b="1" dirty="0">
              <a:latin typeface="Bell MT" panose="02020503060305020303" pitchFamily="18" charset="0"/>
            </a:endParaRPr>
          </a:p>
          <a:p>
            <a:pPr algn="ctr"/>
            <a:endParaRPr lang="en-US" sz="3200" b="1" dirty="0">
              <a:latin typeface="Bell MT" panose="02020503060305020303" pitchFamily="18" charset="0"/>
            </a:endParaRPr>
          </a:p>
          <a:p>
            <a:pPr algn="ctr"/>
            <a:r>
              <a:rPr lang="en-US" sz="6000" b="1" dirty="0">
                <a:solidFill>
                  <a:srgbClr val="00B0F0"/>
                </a:solidFill>
                <a:effectLst>
                  <a:outerShdw blurRad="38100" dist="38100" dir="2700000" algn="tl">
                    <a:srgbClr val="000000">
                      <a:alpha val="43137"/>
                    </a:srgbClr>
                  </a:outerShdw>
                </a:effectLst>
                <a:latin typeface="Bell MT" panose="02020503060305020303" pitchFamily="18" charset="0"/>
              </a:rPr>
              <a:t>Software AWS Marketplace</a:t>
            </a:r>
          </a:p>
        </p:txBody>
      </p:sp>
    </p:spTree>
    <p:extLst>
      <p:ext uri="{BB962C8B-B14F-4D97-AF65-F5344CB8AC3E}">
        <p14:creationId xmlns:p14="http://schemas.microsoft.com/office/powerpoint/2010/main" val="23258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10129F-9C03-E731-44F6-2119C223F570}"/>
              </a:ext>
            </a:extLst>
          </p:cNvPr>
          <p:cNvSpPr/>
          <p:nvPr/>
        </p:nvSpPr>
        <p:spPr>
          <a:xfrm>
            <a:off x="634181" y="610897"/>
            <a:ext cx="11179277" cy="5612922"/>
          </a:xfrm>
          <a:prstGeom prst="rect">
            <a:avLst/>
          </a:prstGeom>
        </p:spPr>
        <p:txBody>
          <a:bodyPr wrap="square">
            <a:noAutofit/>
          </a:bodyPr>
          <a:lstStyle/>
          <a:p>
            <a:pPr algn="just"/>
            <a:endParaRPr lang="en-US" sz="2000" b="1" i="0" dirty="0">
              <a:effectLst/>
              <a:latin typeface="Bell MT" panose="02020503060305020303" pitchFamily="18" charset="0"/>
            </a:endParaRPr>
          </a:p>
        </p:txBody>
      </p:sp>
      <p:sp>
        <p:nvSpPr>
          <p:cNvPr id="4" name="TextBox 3">
            <a:extLst>
              <a:ext uri="{FF2B5EF4-FFF2-40B4-BE49-F238E27FC236}">
                <a16:creationId xmlns:a16="http://schemas.microsoft.com/office/drawing/2014/main" id="{1CCE37F5-D4C0-D834-D400-F2E8C19FC3A0}"/>
              </a:ext>
            </a:extLst>
          </p:cNvPr>
          <p:cNvSpPr txBox="1"/>
          <p:nvPr/>
        </p:nvSpPr>
        <p:spPr>
          <a:xfrm>
            <a:off x="1637071" y="810337"/>
            <a:ext cx="10554929" cy="5413482"/>
          </a:xfrm>
          <a:prstGeom prst="rect">
            <a:avLst/>
          </a:prstGeom>
          <a:noFill/>
        </p:spPr>
        <p:txBody>
          <a:bodyPr wrap="square">
            <a:noAutofit/>
          </a:bodyPr>
          <a:lstStyle/>
          <a:p>
            <a:r>
              <a:rPr lang="en-US" sz="2000" b="1" dirty="0">
                <a:latin typeface="Bell MT" panose="02020503060305020303" pitchFamily="18" charset="0"/>
              </a:rPr>
              <a:t>Components of EC2: The AWS Compute Service</a:t>
            </a:r>
          </a:p>
          <a:p>
            <a:endParaRPr lang="en-US" sz="2000" b="1" dirty="0">
              <a:latin typeface="Bell MT" panose="02020503060305020303" pitchFamily="18" charset="0"/>
            </a:endParaRPr>
          </a:p>
          <a:p>
            <a:r>
              <a:rPr lang="en-US" sz="2000" b="1" dirty="0">
                <a:latin typeface="Bell MT" panose="02020503060305020303" pitchFamily="18" charset="0"/>
              </a:rPr>
              <a:t>Virtual Private Clouds (VPCs): They are virtual networks that you can create that are conceptually isolated from the other part of the AWS cloud and can optionally connect to your own network.</a:t>
            </a:r>
          </a:p>
          <a:p>
            <a:endParaRPr lang="en-US" sz="2000" b="1" dirty="0">
              <a:latin typeface="Bell MT" panose="02020503060305020303" pitchFamily="18" charset="0"/>
            </a:endParaRPr>
          </a:p>
          <a:p>
            <a:r>
              <a:rPr lang="en-US" sz="2000" b="1" dirty="0">
                <a:latin typeface="Bell MT" panose="02020503060305020303" pitchFamily="18" charset="0"/>
              </a:rPr>
              <a:t>Instances: They are virtual computing environments.</a:t>
            </a:r>
          </a:p>
          <a:p>
            <a:endParaRPr lang="en-US" sz="2000" b="1" dirty="0">
              <a:latin typeface="Bell MT" panose="02020503060305020303" pitchFamily="18" charset="0"/>
            </a:endParaRPr>
          </a:p>
          <a:p>
            <a:r>
              <a:rPr lang="en-US" sz="2000" b="1" dirty="0">
                <a:latin typeface="Bell MT" panose="02020503060305020303" pitchFamily="18" charset="0"/>
              </a:rPr>
              <a:t>Amazon Machine Images (AMIs): They are the set of pre-configured templates for your instances that bundle the components you will need for your server.</a:t>
            </a:r>
          </a:p>
          <a:p>
            <a:endParaRPr lang="en-US" sz="2000" b="1" dirty="0">
              <a:latin typeface="Bell MT" panose="02020503060305020303" pitchFamily="18" charset="0"/>
            </a:endParaRPr>
          </a:p>
          <a:p>
            <a:r>
              <a:rPr lang="en-US" sz="2000" b="1" dirty="0">
                <a:latin typeface="Bell MT" panose="02020503060305020303" pitchFamily="18" charset="0"/>
              </a:rPr>
              <a:t>Amazon EBS volumes: They are Amazon Elastic Block Store-based persistent storage volumes for your data.</a:t>
            </a:r>
          </a:p>
          <a:p>
            <a:endParaRPr lang="en-US" sz="2000" b="1" dirty="0">
              <a:latin typeface="Bell MT" panose="02020503060305020303" pitchFamily="18" charset="0"/>
            </a:endParaRPr>
          </a:p>
          <a:p>
            <a:r>
              <a:rPr lang="en-US" sz="2000" b="1" dirty="0">
                <a:latin typeface="Bell MT" panose="02020503060305020303" pitchFamily="18" charset="0"/>
              </a:rPr>
              <a:t>Instance types: They are the numerous CPU, memory, storage, and networking configurations for your instances.</a:t>
            </a:r>
          </a:p>
        </p:txBody>
      </p:sp>
    </p:spTree>
    <p:extLst>
      <p:ext uri="{BB962C8B-B14F-4D97-AF65-F5344CB8AC3E}">
        <p14:creationId xmlns:p14="http://schemas.microsoft.com/office/powerpoint/2010/main" val="10158575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31"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033" name="Rectangle 1032">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sonal Learning Environment - Ikanos">
            <a:extLst>
              <a:ext uri="{FF2B5EF4-FFF2-40B4-BE49-F238E27FC236}">
                <a16:creationId xmlns:a16="http://schemas.microsoft.com/office/drawing/2014/main" id="{E2A3BE43-CB5E-E04D-2993-8C785B8537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10944" y="1007327"/>
            <a:ext cx="8319604" cy="48461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A9A6D00-E42B-1CB5-04B5-3EA2549D7947}"/>
              </a:ext>
            </a:extLst>
          </p:cNvPr>
          <p:cNvSpPr/>
          <p:nvPr/>
        </p:nvSpPr>
        <p:spPr>
          <a:xfrm>
            <a:off x="9602789" y="1221672"/>
            <a:ext cx="1605985" cy="5776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606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algn="ct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a:t>
            </a:r>
            <a:r>
              <a:rPr lang="en-US"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Simple Storage Service </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(S3): </a:t>
            </a: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From</a:t>
            </a: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 </a:t>
            </a:r>
            <a:r>
              <a:rPr lang="en-US" sz="28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the aforementioned list, S3, is the object storage service provided by AWS. It is probably the most commonly used, go-to storage service for AWS users given the features like extremely high availability, security, and simple connection to other AWS Services. AWS S3 can be used by people with all kinds of use cases like mobile/web applications, big data, machine learning and many more.</a:t>
            </a:r>
          </a:p>
          <a:p>
            <a:pPr algn="ctr" rtl="1">
              <a:lnSpc>
                <a:spcPct val="107000"/>
              </a:lnSpc>
              <a:spcAft>
                <a:spcPts val="800"/>
              </a:spcAft>
            </a:pPr>
            <a:endPar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2670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9001024_14">
            <a:extLst>
              <a:ext uri="{FF2B5EF4-FFF2-40B4-BE49-F238E27FC236}">
                <a16:creationId xmlns:a16="http://schemas.microsoft.com/office/drawing/2014/main" id="{01FDD771-0498-8C06-6453-7F51CEBC0C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5800" y="688975"/>
            <a:ext cx="10820400" cy="5478463"/>
          </a:xfrm>
          <a:prstGeom prst="rect">
            <a:avLst/>
          </a:prstGeom>
        </p:spPr>
      </p:pic>
    </p:spTree>
    <p:extLst>
      <p:ext uri="{BB962C8B-B14F-4D97-AF65-F5344CB8AC3E}">
        <p14:creationId xmlns:p14="http://schemas.microsoft.com/office/powerpoint/2010/main" val="3775185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AWS S3 Terminology:</a:t>
            </a: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Bucket: Data, in S3, is stored in containers called buckets.</a:t>
            </a: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Each bucket will have its own set of policies and configuration. This enables users to have more control over their data.</a:t>
            </a:r>
          </a:p>
        </p:txBody>
      </p:sp>
    </p:spTree>
    <p:extLst>
      <p:ext uri="{BB962C8B-B14F-4D97-AF65-F5344CB8AC3E}">
        <p14:creationId xmlns:p14="http://schemas.microsoft.com/office/powerpoint/2010/main" val="3110783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Bucket Names must be unique.</a:t>
            </a: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Can be thought of as a parent folder of data.</a:t>
            </a: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There is a limit of 100 buckets per AWS accounts. But it can be increased if requested from AWS support.</a:t>
            </a:r>
          </a:p>
        </p:txBody>
      </p:sp>
    </p:spTree>
    <p:extLst>
      <p:ext uri="{BB962C8B-B14F-4D97-AF65-F5344CB8AC3E}">
        <p14:creationId xmlns:p14="http://schemas.microsoft.com/office/powerpoint/2010/main" val="41019867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Bucket Owner: The person or organization that owns a particular bucket is its bucket owner.</a:t>
            </a:r>
          </a:p>
        </p:txBody>
      </p:sp>
    </p:spTree>
    <p:extLst>
      <p:ext uri="{BB962C8B-B14F-4D97-AF65-F5344CB8AC3E}">
        <p14:creationId xmlns:p14="http://schemas.microsoft.com/office/powerpoint/2010/main" val="3471515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Versioning:  Versioning means to always keep a record of previously uploaded files in S3. Points to note:</a:t>
            </a: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Versioning is not enabled by default. Once enabled, it is enabled for all objects in a bucket.</a:t>
            </a:r>
          </a:p>
        </p:txBody>
      </p:sp>
    </p:spTree>
    <p:extLst>
      <p:ext uri="{BB962C8B-B14F-4D97-AF65-F5344CB8AC3E}">
        <p14:creationId xmlns:p14="http://schemas.microsoft.com/office/powerpoint/2010/main" val="1290397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Versioning keeps all the copies of your file, so, it adds cost for storing multiple copies of your data. For example, 10 copies of a file of size 1GB will have you charged for using 10GBs for S3 space.</a:t>
            </a:r>
          </a:p>
        </p:txBody>
      </p:sp>
    </p:spTree>
    <p:extLst>
      <p:ext uri="{BB962C8B-B14F-4D97-AF65-F5344CB8AC3E}">
        <p14:creationId xmlns:p14="http://schemas.microsoft.com/office/powerpoint/2010/main" val="1240397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Versioning is helpful to prevent unintended overwrites and deletions.</a:t>
            </a: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Note that objects with the same key can be stored in a bucket if versioning is enabled (since they have a unique version ID).</a:t>
            </a:r>
          </a:p>
        </p:txBody>
      </p:sp>
    </p:spTree>
    <p:extLst>
      <p:ext uri="{BB962C8B-B14F-4D97-AF65-F5344CB8AC3E}">
        <p14:creationId xmlns:p14="http://schemas.microsoft.com/office/powerpoint/2010/main" val="1621254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Object: Fundamental entity type stored in AWS S3.</a:t>
            </a:r>
          </a:p>
        </p:txBody>
      </p:sp>
    </p:spTree>
    <p:extLst>
      <p:ext uri="{BB962C8B-B14F-4D97-AF65-F5344CB8AC3E}">
        <p14:creationId xmlns:p14="http://schemas.microsoft.com/office/powerpoint/2010/main" val="20735679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Access Control Lists (ACL): A document for verifying the access to S3 buckets from outside your AWS account. Each bucket has its own ACL.</a:t>
            </a:r>
          </a:p>
        </p:txBody>
      </p:sp>
    </p:spTree>
    <p:extLst>
      <p:ext uri="{BB962C8B-B14F-4D97-AF65-F5344CB8AC3E}">
        <p14:creationId xmlns:p14="http://schemas.microsoft.com/office/powerpoint/2010/main" val="2028052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Bucket Policies: A document for verifying the access to S3 buckets from within your AWS account, this controls which services and users have what kind of access to your S3 bucket. Each bucket has its own Bucket Policies.</a:t>
            </a:r>
          </a:p>
        </p:txBody>
      </p:sp>
    </p:spTree>
    <p:extLst>
      <p:ext uri="{BB962C8B-B14F-4D97-AF65-F5344CB8AC3E}">
        <p14:creationId xmlns:p14="http://schemas.microsoft.com/office/powerpoint/2010/main" val="36759739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EC08980-78C0-6876-1121-8122C337E8B3}"/>
              </a:ext>
            </a:extLst>
          </p:cNvPr>
          <p:cNvSpPr/>
          <p:nvPr/>
        </p:nvSpPr>
        <p:spPr>
          <a:xfrm>
            <a:off x="1430594" y="872197"/>
            <a:ext cx="10761406" cy="5050301"/>
          </a:xfrm>
          <a:prstGeom prst="roundRect">
            <a:avLst/>
          </a:prstGeom>
          <a:solidFill>
            <a:srgbClr val="90DCE4"/>
          </a:solidFill>
          <a:effectLst>
            <a:innerShdw blurRad="63500" dist="50800" dir="13500000">
              <a:srgbClr val="FF0000">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lnSpc>
                <a:spcPct val="107000"/>
              </a:lnSpc>
              <a:spcAft>
                <a:spcPts val="800"/>
              </a:spcAft>
            </a:pPr>
            <a:r>
              <a:rPr lang="en-US" sz="40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rPr>
              <a:t>S3</a:t>
            </a:r>
            <a:endParaRPr lang="ar-SA" sz="3600" kern="100" dirty="0">
              <a:solidFill>
                <a:srgbClr val="FF0000"/>
              </a:solidFill>
              <a:effectLst/>
              <a:latin typeface="Amasis MT Pro Medium" panose="02040604050005020304" pitchFamily="18" charset="0"/>
              <a:ea typeface="Calibri" panose="020F0502020204030204" pitchFamily="34" charset="0"/>
              <a:cs typeface="Arial" panose="020B0604020202020204" pitchFamily="34" charset="0"/>
            </a:endParaRP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Features of AWS S3:</a:t>
            </a:r>
          </a:p>
          <a:p>
            <a:pPr rtl="1">
              <a:lnSpc>
                <a:spcPct val="107000"/>
              </a:lnSpc>
              <a:spcAft>
                <a:spcPts val="800"/>
              </a:spcAft>
            </a:pPr>
            <a:r>
              <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rPr>
              <a:t>Durability: AWS claims Amazon S3 to have a 99.999999999% of durability (11 9’s). This means the possibility of losing your data stored on S3 is one in a billion.</a:t>
            </a:r>
          </a:p>
          <a:p>
            <a:pPr rtl="1">
              <a:lnSpc>
                <a:spcPct val="107000"/>
              </a:lnSpc>
              <a:spcAft>
                <a:spcPts val="800"/>
              </a:spcAft>
            </a:pPr>
            <a:endParaRPr lang="en-US" sz="3600" kern="100" dirty="0">
              <a:solidFill>
                <a:schemeClr val="tx1"/>
              </a:solidFill>
              <a:effectLst/>
              <a:latin typeface="Amasis MT Pro Medium" panose="020406040500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86709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2.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Default Design">
  <a:themeElements>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FFFF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4500</TotalTime>
  <Words>2676</Words>
  <Application>Microsoft Office PowerPoint</Application>
  <PresentationFormat>Widescreen</PresentationFormat>
  <Paragraphs>206</Paragraphs>
  <Slides>118</Slides>
  <Notes>10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118</vt:i4>
      </vt:variant>
    </vt:vector>
  </HeadingPairs>
  <TitlesOfParts>
    <vt:vector size="135" baseType="lpstr">
      <vt:lpstr>Amasis MT Pro</vt:lpstr>
      <vt:lpstr>Amasis MT Pro Medium</vt:lpstr>
      <vt:lpstr>Arial</vt:lpstr>
      <vt:lpstr>Baguet Script</vt:lpstr>
      <vt:lpstr>Bell MT</vt:lpstr>
      <vt:lpstr>Berlin Sans FB Demi</vt:lpstr>
      <vt:lpstr>Calibri</vt:lpstr>
      <vt:lpstr>Caveat</vt:lpstr>
      <vt:lpstr>Century Gothic</vt:lpstr>
      <vt:lpstr>Comic Sans MS</vt:lpstr>
      <vt:lpstr>Nunito</vt:lpstr>
      <vt:lpstr>Tahoma</vt:lpstr>
      <vt:lpstr>Times New Roman</vt:lpstr>
      <vt:lpstr>Wingdings 2</vt:lpstr>
      <vt:lpstr>Wingdings 3</vt:lpstr>
      <vt:lpstr>Wisp</vt:lpstr>
      <vt:lpstr>1_Default Design</vt:lpstr>
      <vt:lpstr>Photo Album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Album</dc:title>
  <dc:creator>Mohammed AlMashharawi</dc:creator>
  <cp:lastModifiedBy>Mohammed AlMashharawi</cp:lastModifiedBy>
  <cp:revision>65</cp:revision>
  <dcterms:created xsi:type="dcterms:W3CDTF">2023-06-30T16:33:04Z</dcterms:created>
  <dcterms:modified xsi:type="dcterms:W3CDTF">2023-09-11T16:58:50Z</dcterms:modified>
</cp:coreProperties>
</file>